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Lst>
        </p14:section>
        <p14:section name="Conclusion" id="{8D5B142E-8B09-40DD-BF0F-5683CABB6DC0}">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0000" autoAdjust="0"/>
    <p:restoredTop sz="94660"/>
  </p:normalViewPr>
  <p:slideViewPr>
    <p:cSldViewPr snapToGrid="0">
      <p:cViewPr varScale="1">
        <p:scale>
          <a:sx n="83" d="100"/>
          <a:sy n="83" d="100"/>
        </p:scale>
        <p:origin x="45" y="114"/>
      </p:cViewPr>
      <p:guideLst/>
    </p:cSldViewPr>
  </p:slideViewPr>
  <p:notesTextViewPr>
    <p:cViewPr>
      <p:scale>
        <a:sx n="232" d="100"/>
        <a:sy n="232" d="100"/>
      </p:scale>
      <p:origin x="0" y="0"/>
    </p:cViewPr>
  </p:notesTextViewPr>
  <p:notesViewPr>
    <p:cSldViewPr snapToGrid="0">
      <p:cViewPr varScale="1">
        <p:scale>
          <a:sx n="69" d="100"/>
          <a:sy n="69" d="100"/>
        </p:scale>
        <p:origin x="513"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184DF-D97E-4C44-B99A-6CD537602C4B}" type="datetimeFigureOut">
              <a:rPr lang="de-DE" smtClean="0"/>
              <a:t>16.01.2018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751-5E40-4DDF-8697-5E2FF2679CAC}" type="slidenum">
              <a:rPr lang="de-DE" smtClean="0"/>
              <a:t>‹Nr.›</a:t>
            </a:fld>
            <a:endParaRPr lang="de-DE"/>
          </a:p>
        </p:txBody>
      </p:sp>
    </p:spTree>
    <p:extLst>
      <p:ext uri="{BB962C8B-B14F-4D97-AF65-F5344CB8AC3E}">
        <p14:creationId xmlns:p14="http://schemas.microsoft.com/office/powerpoint/2010/main" val="268702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a:t>
            </a:fld>
            <a:endParaRPr lang="de-DE"/>
          </a:p>
        </p:txBody>
      </p:sp>
    </p:spTree>
    <p:extLst>
      <p:ext uri="{BB962C8B-B14F-4D97-AF65-F5344CB8AC3E}">
        <p14:creationId xmlns:p14="http://schemas.microsoft.com/office/powerpoint/2010/main" val="33163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10</a:t>
            </a:fld>
            <a:endParaRPr lang="de-DE"/>
          </a:p>
        </p:txBody>
      </p:sp>
    </p:spTree>
    <p:extLst>
      <p:ext uri="{BB962C8B-B14F-4D97-AF65-F5344CB8AC3E}">
        <p14:creationId xmlns:p14="http://schemas.microsoft.com/office/powerpoint/2010/main" val="118560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2</a:t>
            </a:fld>
            <a:endParaRPr lang="de-DE"/>
          </a:p>
        </p:txBody>
      </p:sp>
    </p:spTree>
    <p:extLst>
      <p:ext uri="{BB962C8B-B14F-4D97-AF65-F5344CB8AC3E}">
        <p14:creationId xmlns:p14="http://schemas.microsoft.com/office/powerpoint/2010/main" val="373077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Starting</a:t>
            </a:r>
            <a:r>
              <a:rPr lang="de-DE" dirty="0"/>
              <a:t> </a:t>
            </a:r>
            <a:r>
              <a:rPr lang="de-DE" dirty="0" err="1"/>
              <a:t>with</a:t>
            </a:r>
            <a:r>
              <a:rPr lang="de-DE" dirty="0"/>
              <a:t> </a:t>
            </a:r>
            <a:r>
              <a:rPr lang="de-DE" dirty="0" err="1"/>
              <a:t>the</a:t>
            </a:r>
            <a:r>
              <a:rPr lang="de-DE" dirty="0"/>
              <a:t> </a:t>
            </a:r>
            <a:r>
              <a:rPr lang="de-DE" dirty="0" err="1"/>
              <a:t>background</a:t>
            </a:r>
            <a:endParaRPr lang="de-DE" dirty="0"/>
          </a:p>
          <a:p>
            <a:pPr marL="628650" lvl="1" indent="-171450">
              <a:buFont typeface="Arial" panose="020B0604020202020204" pitchFamily="34" charset="0"/>
              <a:buChar char="•"/>
            </a:pPr>
            <a:r>
              <a:rPr lang="de-DE" dirty="0"/>
              <a:t>Show a </a:t>
            </a:r>
            <a:r>
              <a:rPr lang="de-DE" dirty="0" err="1"/>
              <a:t>problem</a:t>
            </a:r>
            <a:r>
              <a:rPr lang="de-DE" dirty="0"/>
              <a:t> </a:t>
            </a:r>
            <a:r>
              <a:rPr lang="de-DE" dirty="0" err="1"/>
              <a:t>everybody</a:t>
            </a:r>
            <a:r>
              <a:rPr lang="de-DE" dirty="0"/>
              <a:t> </a:t>
            </a:r>
            <a:r>
              <a:rPr lang="de-DE" dirty="0" err="1"/>
              <a:t>might</a:t>
            </a:r>
            <a:r>
              <a:rPr lang="de-DE" dirty="0"/>
              <a:t> </a:t>
            </a:r>
            <a:r>
              <a:rPr lang="de-DE" dirty="0" err="1"/>
              <a:t>know</a:t>
            </a:r>
            <a:r>
              <a:rPr lang="de-DE" dirty="0"/>
              <a:t> </a:t>
            </a:r>
            <a:r>
              <a:rPr lang="de-DE" dirty="0" err="1"/>
              <a:t>from</a:t>
            </a:r>
            <a:r>
              <a:rPr lang="de-DE" dirty="0"/>
              <a:t> </a:t>
            </a:r>
            <a:r>
              <a:rPr lang="de-DE" dirty="0" err="1"/>
              <a:t>childhood</a:t>
            </a:r>
            <a:endParaRPr lang="de-DE" dirty="0"/>
          </a:p>
          <a:p>
            <a:pPr marL="171450" indent="-171450">
              <a:buFont typeface="Arial" panose="020B0604020202020204" pitchFamily="34" charset="0"/>
              <a:buChar char="•"/>
            </a:pPr>
            <a:r>
              <a:rPr lang="de-DE" dirty="0"/>
              <a:t>Coming to </a:t>
            </a:r>
            <a:r>
              <a:rPr lang="de-DE" dirty="0" err="1"/>
              <a:t>problem</a:t>
            </a:r>
            <a:r>
              <a:rPr lang="de-DE" dirty="0"/>
              <a:t> </a:t>
            </a:r>
            <a:r>
              <a:rPr lang="de-DE" dirty="0" err="1"/>
              <a:t>statement</a:t>
            </a:r>
            <a:r>
              <a:rPr lang="de-DE" dirty="0"/>
              <a:t> </a:t>
            </a:r>
          </a:p>
          <a:p>
            <a:pPr marL="628650" lvl="1" indent="-171450">
              <a:buFont typeface="Arial" panose="020B0604020202020204" pitchFamily="34" charset="0"/>
              <a:buChar char="•"/>
            </a:pPr>
            <a:r>
              <a:rPr lang="de-DE" dirty="0" err="1"/>
              <a:t>Solving</a:t>
            </a:r>
            <a:r>
              <a:rPr lang="de-DE" dirty="0"/>
              <a:t> </a:t>
            </a:r>
            <a:r>
              <a:rPr lang="de-DE" dirty="0" err="1"/>
              <a:t>it</a:t>
            </a:r>
            <a:r>
              <a:rPr lang="de-DE" dirty="0"/>
              <a:t> </a:t>
            </a:r>
            <a:r>
              <a:rPr lang="de-DE" dirty="0" err="1"/>
              <a:t>mathematical</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3</a:t>
            </a:fld>
            <a:endParaRPr lang="de-DE"/>
          </a:p>
        </p:txBody>
      </p:sp>
    </p:spTree>
    <p:extLst>
      <p:ext uri="{BB962C8B-B14F-4D97-AF65-F5344CB8AC3E}">
        <p14:creationId xmlns:p14="http://schemas.microsoft.com/office/powerpoint/2010/main" val="409276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14:m>
                  <m:oMath xmlns:m="http://schemas.openxmlformats.org/officeDocument/2006/math">
                    <m:r>
                      <a:rPr lang="de-DE" b="0" i="1" smtClean="0">
                        <a:latin typeface="Cambria Math" panose="02040503050406030204" pitchFamily="18" charset="0"/>
                      </a:rPr>
                      <m:t>𝑀</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Choice>
        <mc:Fallback>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r>
                  <a:rPr lang="de-DE" b="0" i="0">
                    <a:latin typeface="Cambria Math" panose="02040503050406030204" pitchFamily="18" charset="0"/>
                  </a:rPr>
                  <a:t>𝑀=ℕ^(𝑛×𝑚)</a:t>
                </a:r>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r>
                  <a:rPr lang="de-DE" b="0" i="0">
                    <a:latin typeface="Cambria Math" panose="02040503050406030204" pitchFamily="18" charset="0"/>
                  </a:rPr>
                  <a:t>𝑀(𝑖,𝑗)=∞</a:t>
                </a:r>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4</a:t>
            </a:fld>
            <a:endParaRPr lang="de-DE"/>
          </a:p>
        </p:txBody>
      </p:sp>
    </p:spTree>
    <p:extLst>
      <p:ext uri="{BB962C8B-B14F-4D97-AF65-F5344CB8AC3E}">
        <p14:creationId xmlns:p14="http://schemas.microsoft.com/office/powerpoint/2010/main" val="40381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Choice>
        <mc:Fallback>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r>
                  <a:rPr lang="de-DE" b="0" i="0">
                    <a:latin typeface="Cambria Math" panose="02040503050406030204" pitchFamily="18" charset="0"/>
                  </a:rPr>
                  <a:t>𝑃=ℕ^(𝑛×𝑚)→𝐴</a:t>
                </a:r>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5</a:t>
            </a:fld>
            <a:endParaRPr lang="de-DE"/>
          </a:p>
        </p:txBody>
      </p:sp>
    </p:spTree>
    <p:extLst>
      <p:ext uri="{BB962C8B-B14F-4D97-AF65-F5344CB8AC3E}">
        <p14:creationId xmlns:p14="http://schemas.microsoft.com/office/powerpoint/2010/main" val="94996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Continuing</a:t>
            </a:r>
            <a:r>
              <a:rPr lang="de-DE" dirty="0"/>
              <a:t> </a:t>
            </a:r>
            <a:r>
              <a:rPr lang="de-DE" dirty="0" err="1"/>
              <a:t>with</a:t>
            </a:r>
            <a:r>
              <a:rPr lang="de-DE" dirty="0"/>
              <a:t> </a:t>
            </a:r>
            <a:r>
              <a:rPr lang="de-DE" dirty="0" err="1"/>
              <a:t>the</a:t>
            </a:r>
            <a:r>
              <a:rPr lang="de-DE" dirty="0"/>
              <a:t> </a:t>
            </a:r>
            <a:r>
              <a:rPr lang="de-DE" dirty="0" err="1"/>
              <a:t>fundamentals</a:t>
            </a:r>
            <a:r>
              <a:rPr lang="de-DE" dirty="0"/>
              <a:t> </a:t>
            </a:r>
            <a:r>
              <a:rPr lang="de-DE" dirty="0" err="1"/>
              <a:t>used</a:t>
            </a:r>
            <a:r>
              <a:rPr lang="de-DE" dirty="0"/>
              <a:t> </a:t>
            </a:r>
            <a:r>
              <a:rPr lang="de-DE" dirty="0" err="1"/>
              <a:t>for</a:t>
            </a:r>
            <a:r>
              <a:rPr lang="de-DE" dirty="0"/>
              <a:t> </a:t>
            </a:r>
            <a:r>
              <a:rPr lang="de-DE" dirty="0" err="1"/>
              <a:t>approach</a:t>
            </a:r>
            <a:endParaRPr lang="de-DE" dirty="0"/>
          </a:p>
          <a:p>
            <a:pPr marL="171450" indent="-171450">
              <a:buFont typeface="Arial" panose="020B0604020202020204" pitchFamily="34" charset="0"/>
              <a:buChar char="•"/>
            </a:pPr>
            <a:r>
              <a:rPr lang="de-DE" dirty="0"/>
              <a:t> </a:t>
            </a:r>
            <a:r>
              <a:rPr lang="de-DE" dirty="0" err="1"/>
              <a:t>What</a:t>
            </a:r>
            <a:r>
              <a:rPr lang="de-DE" dirty="0"/>
              <a:t> </a:t>
            </a:r>
            <a:r>
              <a:rPr lang="de-DE" dirty="0" err="1"/>
              <a:t>is</a:t>
            </a:r>
            <a:r>
              <a:rPr lang="de-DE" dirty="0"/>
              <a:t> Dynamic </a:t>
            </a:r>
            <a:r>
              <a:rPr lang="de-DE" dirty="0" err="1"/>
              <a:t>Programming</a:t>
            </a:r>
            <a:endParaRPr lang="de-DE" dirty="0"/>
          </a:p>
          <a:p>
            <a:pPr marL="171450" indent="-171450">
              <a:buFont typeface="Arial" panose="020B0604020202020204" pitchFamily="34" charset="0"/>
              <a:buChar char="•"/>
            </a:pPr>
            <a:r>
              <a:rPr lang="de-DE" dirty="0"/>
              <a:t>The </a:t>
            </a:r>
            <a:r>
              <a:rPr lang="de-DE" dirty="0" err="1"/>
              <a:t>principle</a:t>
            </a:r>
            <a:r>
              <a:rPr lang="de-DE" dirty="0"/>
              <a:t> </a:t>
            </a:r>
            <a:r>
              <a:rPr lang="de-DE" dirty="0" err="1"/>
              <a:t>of</a:t>
            </a:r>
            <a:r>
              <a:rPr lang="de-DE" dirty="0"/>
              <a:t> </a:t>
            </a:r>
            <a:r>
              <a:rPr lang="de-DE" dirty="0" err="1"/>
              <a:t>Optimality</a:t>
            </a:r>
            <a:r>
              <a:rPr lang="de-DE" dirty="0"/>
              <a:t> </a:t>
            </a:r>
            <a:r>
              <a:rPr lang="de-DE" dirty="0" err="1"/>
              <a:t>which</a:t>
            </a:r>
            <a:r>
              <a:rPr lang="de-DE" dirty="0"/>
              <a:t> </a:t>
            </a:r>
            <a:r>
              <a:rPr lang="de-DE" dirty="0" err="1"/>
              <a:t>is</a:t>
            </a:r>
            <a:r>
              <a:rPr lang="de-DE" dirty="0"/>
              <a:t> </a:t>
            </a:r>
            <a:r>
              <a:rPr lang="de-DE" dirty="0" err="1"/>
              <a:t>important</a:t>
            </a:r>
            <a:r>
              <a:rPr lang="de-DE" dirty="0"/>
              <a:t> </a:t>
            </a:r>
            <a:r>
              <a:rPr lang="de-DE" dirty="0" err="1"/>
              <a:t>for</a:t>
            </a:r>
            <a:r>
              <a:rPr lang="de-DE" dirty="0"/>
              <a:t> DP</a:t>
            </a:r>
          </a:p>
          <a:p>
            <a:pPr marL="628650" lvl="1" indent="-171450">
              <a:buFont typeface="Arial" panose="020B0604020202020204" pitchFamily="34" charset="0"/>
              <a:buChar char="•"/>
            </a:pPr>
            <a:r>
              <a:rPr lang="de-DE" dirty="0"/>
              <a:t>Fundamental </a:t>
            </a:r>
            <a:r>
              <a:rPr lang="de-DE" dirty="0" err="1"/>
              <a:t>approach</a:t>
            </a:r>
            <a:r>
              <a:rPr lang="de-DE" dirty="0"/>
              <a:t> </a:t>
            </a:r>
            <a:r>
              <a:rPr lang="de-DE" dirty="0" err="1"/>
              <a:t>for</a:t>
            </a:r>
            <a:r>
              <a:rPr lang="de-DE" dirty="0"/>
              <a:t> </a:t>
            </a:r>
            <a:r>
              <a:rPr lang="de-DE" dirty="0" err="1"/>
              <a:t>deriving</a:t>
            </a:r>
            <a:r>
              <a:rPr lang="de-DE" dirty="0"/>
              <a:t> </a:t>
            </a:r>
            <a:r>
              <a:rPr lang="de-DE" dirty="0" err="1"/>
              <a:t>mathematical</a:t>
            </a:r>
            <a:r>
              <a:rPr lang="de-DE" dirty="0"/>
              <a:t> </a:t>
            </a:r>
            <a:r>
              <a:rPr lang="de-DE" dirty="0" err="1"/>
              <a:t>formulations</a:t>
            </a:r>
            <a:r>
              <a:rPr lang="de-DE" dirty="0"/>
              <a:t> </a:t>
            </a:r>
            <a:r>
              <a:rPr lang="de-DE" dirty="0" err="1"/>
              <a:t>for</a:t>
            </a:r>
            <a:r>
              <a:rPr lang="de-DE" dirty="0"/>
              <a:t> </a:t>
            </a:r>
            <a:r>
              <a:rPr lang="de-DE" dirty="0" err="1"/>
              <a:t>this</a:t>
            </a:r>
            <a:r>
              <a:rPr lang="de-DE" dirty="0"/>
              <a:t> type </a:t>
            </a:r>
            <a:r>
              <a:rPr lang="de-DE" dirty="0" err="1"/>
              <a:t>of</a:t>
            </a:r>
            <a:r>
              <a:rPr lang="de-DE" dirty="0"/>
              <a:t> </a:t>
            </a:r>
            <a:r>
              <a:rPr lang="de-DE" dirty="0" err="1"/>
              <a:t>problem</a:t>
            </a:r>
            <a:endParaRPr lang="de-DE" dirty="0"/>
          </a:p>
          <a:p>
            <a:pPr marL="628650" lvl="1" indent="-171450">
              <a:buFont typeface="Arial" panose="020B0604020202020204" pitchFamily="34" charset="0"/>
              <a:buChar char="•"/>
            </a:pPr>
            <a:r>
              <a:rPr lang="de-DE" dirty="0" err="1"/>
              <a:t>Actual</a:t>
            </a:r>
            <a:r>
              <a:rPr lang="de-DE" dirty="0"/>
              <a:t> </a:t>
            </a:r>
            <a:r>
              <a:rPr lang="de-DE" dirty="0" err="1"/>
              <a:t>mathematical</a:t>
            </a:r>
            <a:r>
              <a:rPr lang="de-DE" dirty="0"/>
              <a:t> </a:t>
            </a:r>
            <a:r>
              <a:rPr lang="de-DE" dirty="0" err="1"/>
              <a:t>formulation</a:t>
            </a:r>
            <a:endParaRPr lang="de-DE" dirty="0"/>
          </a:p>
          <a:p>
            <a:pPr marL="628650" lvl="1" indent="-171450">
              <a:buFont typeface="Arial" panose="020B0604020202020204" pitchFamily="34" charset="0"/>
              <a:buChar char="•"/>
            </a:pPr>
            <a:r>
              <a:rPr lang="de-DE" dirty="0" err="1"/>
              <a:t>Which</a:t>
            </a:r>
            <a:r>
              <a:rPr lang="de-DE" dirty="0"/>
              <a:t> </a:t>
            </a:r>
            <a:r>
              <a:rPr lang="de-DE" dirty="0" err="1"/>
              <a:t>characteristics</a:t>
            </a:r>
            <a:r>
              <a:rPr lang="de-DE" dirty="0"/>
              <a:t> a </a:t>
            </a:r>
            <a:r>
              <a:rPr lang="de-DE" dirty="0" err="1"/>
              <a:t>problem</a:t>
            </a:r>
            <a:r>
              <a:rPr lang="de-DE" dirty="0"/>
              <a:t> solvable </a:t>
            </a:r>
            <a:r>
              <a:rPr lang="de-DE" dirty="0" err="1"/>
              <a:t>by</a:t>
            </a:r>
            <a:r>
              <a:rPr lang="de-DE" dirty="0"/>
              <a:t> DP</a:t>
            </a:r>
          </a:p>
        </p:txBody>
      </p:sp>
      <p:sp>
        <p:nvSpPr>
          <p:cNvPr id="4" name="Foliennummernplatzhalter 3"/>
          <p:cNvSpPr>
            <a:spLocks noGrp="1"/>
          </p:cNvSpPr>
          <p:nvPr>
            <p:ph type="sldNum" sz="quarter" idx="10"/>
          </p:nvPr>
        </p:nvSpPr>
        <p:spPr/>
        <p:txBody>
          <a:bodyPr/>
          <a:lstStyle/>
          <a:p>
            <a:fld id="{9192A751-5E40-4DDF-8697-5E2FF2679CAC}" type="slidenum">
              <a:rPr lang="de-DE" smtClean="0"/>
              <a:t>6</a:t>
            </a:fld>
            <a:endParaRPr lang="de-DE" dirty="0"/>
          </a:p>
        </p:txBody>
      </p:sp>
    </p:spTree>
    <p:extLst>
      <p:ext uri="{BB962C8B-B14F-4D97-AF65-F5344CB8AC3E}">
        <p14:creationId xmlns:p14="http://schemas.microsoft.com/office/powerpoint/2010/main" val="46844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14:m>
                  <m:oMath xmlns:m="http://schemas.openxmlformats.org/officeDocument/2006/math">
                    <m:d>
                      <m:dPr>
                        <m:begChr m:val="⟨"/>
                        <m:endChr m:val="⟩"/>
                        <m:ctrlPr>
                          <a:rPr lang="de-DE" i="1">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𝑈</m:t>
                        </m:r>
                        <m:r>
                          <a:rPr lang="de-DE" i="1">
                            <a:latin typeface="Cambria Math" panose="02040503050406030204" pitchFamily="18" charset="0"/>
                          </a:rPr>
                          <m:t>,</m:t>
                        </m:r>
                        <m:r>
                          <a:rPr lang="de-DE" i="1">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𝑣</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𝑖𝑛𝑖𝑡</m:t>
                            </m:r>
                          </m:sub>
                        </m:sSub>
                      </m:e>
                    </m:d>
                  </m:oMath>
                </a14:m>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𝑓</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𝑣</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𝑖𝑛𝑖𝑡</m:t>
                        </m:r>
                      </m:sub>
                    </m:sSub>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Choice>
        <mc:Fallback>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r>
                  <a:rPr lang="de-DE" i="0">
                    <a:latin typeface="Cambria Math" panose="02040503050406030204" pitchFamily="18" charset="0"/>
                  </a:rPr>
                  <a:t>⟨𝑋,𝑈,𝑓,𝑐,𝑣,𝑥_𝑖𝑛𝑖𝑡 ⟩</a:t>
                </a:r>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r>
                  <a:rPr lang="de-DE" b="0" i="0">
                    <a:latin typeface="Cambria Math" panose="02040503050406030204" pitchFamily="18" charset="0"/>
                  </a:rPr>
                  <a:t>𝑓:𝑋×𝑈↦𝑋</a:t>
                </a:r>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r>
                  <a:rPr lang="de-DE" b="0" i="0">
                    <a:latin typeface="Cambria Math" panose="02040503050406030204" pitchFamily="18" charset="0"/>
                  </a:rPr>
                  <a:t>𝑐:𝑋×𝑈↦ℝ</a:t>
                </a:r>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r>
                  <a:rPr lang="de-DE" b="0" i="0">
                    <a:latin typeface="Cambria Math" panose="02040503050406030204" pitchFamily="18" charset="0"/>
                  </a:rPr>
                  <a:t>𝑣:𝑋↦ℝ</a:t>
                </a:r>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r>
                  <a:rPr lang="de-DE" b="0" i="0">
                    <a:latin typeface="Cambria Math" panose="02040503050406030204" pitchFamily="18" charset="0"/>
                  </a:rPr>
                  <a:t>𝑋_𝑖𝑛𝑖𝑡∈𝑋</a:t>
                </a:r>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7</a:t>
            </a:fld>
            <a:endParaRPr lang="de-DE"/>
          </a:p>
        </p:txBody>
      </p:sp>
    </p:spTree>
    <p:extLst>
      <p:ext uri="{BB962C8B-B14F-4D97-AF65-F5344CB8AC3E}">
        <p14:creationId xmlns:p14="http://schemas.microsoft.com/office/powerpoint/2010/main" val="293465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For</a:t>
            </a:r>
            <a:r>
              <a:rPr lang="de-DE" dirty="0"/>
              <a:t> </a:t>
            </a:r>
            <a:r>
              <a:rPr lang="de-DE" dirty="0" err="1"/>
              <a:t>starting</a:t>
            </a:r>
            <a:r>
              <a:rPr lang="de-DE" dirty="0"/>
              <a:t> </a:t>
            </a:r>
            <a:r>
              <a:rPr lang="de-DE" dirty="0" err="1"/>
              <a:t>more</a:t>
            </a:r>
            <a:r>
              <a:rPr lang="de-DE" dirty="0"/>
              <a:t> </a:t>
            </a:r>
            <a:r>
              <a:rPr lang="de-DE" dirty="0" err="1"/>
              <a:t>precise</a:t>
            </a:r>
            <a:r>
              <a:rPr lang="de-DE" dirty="0"/>
              <a:t> </a:t>
            </a:r>
            <a:r>
              <a:rPr lang="de-DE" dirty="0" err="1"/>
              <a:t>discussion</a:t>
            </a:r>
            <a:endParaRPr lang="de-DE" dirty="0"/>
          </a:p>
          <a:p>
            <a:pPr marL="171450" indent="-171450">
              <a:buFont typeface="Arial" panose="020B0604020202020204" pitchFamily="34" charset="0"/>
              <a:buChar char="•"/>
            </a:pPr>
            <a:r>
              <a:rPr lang="en-US" dirty="0"/>
              <a:t>A policy is a sequence of decisions. </a:t>
            </a:r>
          </a:p>
          <a:p>
            <a:pPr marL="171450" indent="-171450">
              <a:buFont typeface="Arial" panose="020B0604020202020204" pitchFamily="34" charset="0"/>
              <a:buChar char="•"/>
            </a:pPr>
            <a:r>
              <a:rPr lang="en-US" dirty="0"/>
              <a:t>An optimal policy is a sequence of decisions that has the best outcome w.r.t. a predefined criterion.</a:t>
            </a:r>
          </a:p>
          <a:p>
            <a:pPr marL="171450" indent="-171450">
              <a:buFont typeface="Arial" panose="020B0604020202020204" pitchFamily="34" charset="0"/>
              <a:buChar char="•"/>
            </a:pPr>
            <a:r>
              <a:rPr lang="en-US" dirty="0"/>
              <a:t>Classical approach would be, calculate all policies, and optimize the return</a:t>
            </a:r>
          </a:p>
          <a:p>
            <a:pPr marL="171450" indent="-171450">
              <a:buFont typeface="Arial" panose="020B0604020202020204" pitchFamily="34" charset="0"/>
              <a:buChar char="•"/>
            </a:pPr>
            <a:r>
              <a:rPr lang="en-US" dirty="0"/>
              <a:t>Not practical due to curse of dimensions </a:t>
            </a:r>
          </a:p>
          <a:p>
            <a:pPr marL="628650" lvl="1" indent="-171450">
              <a:buFont typeface="Arial" panose="020B0604020202020204" pitchFamily="34" charset="0"/>
              <a:buChar char="•"/>
            </a:pPr>
            <a:r>
              <a:rPr lang="en-US" dirty="0"/>
              <a:t>Low number of stages and choices explode</a:t>
            </a:r>
          </a:p>
          <a:p>
            <a:pPr marL="171450" indent="-171450">
              <a:buFont typeface="Arial" panose="020B0604020202020204" pitchFamily="34" charset="0"/>
              <a:buChar char="•"/>
            </a:pPr>
            <a:r>
              <a:rPr lang="de-DE" dirty="0"/>
              <a:t>Richard </a:t>
            </a:r>
            <a:r>
              <a:rPr lang="de-DE" dirty="0" err="1"/>
              <a:t>Bellman</a:t>
            </a:r>
            <a:r>
              <a:rPr lang="de-DE" dirty="0"/>
              <a:t>, </a:t>
            </a:r>
            <a:r>
              <a:rPr lang="de-DE" dirty="0" err="1"/>
              <a:t>inventor</a:t>
            </a:r>
            <a:r>
              <a:rPr lang="de-DE" dirty="0"/>
              <a:t> </a:t>
            </a:r>
            <a:r>
              <a:rPr lang="de-DE" dirty="0" err="1"/>
              <a:t>of</a:t>
            </a:r>
            <a:r>
              <a:rPr lang="de-DE" dirty="0"/>
              <a:t> DP </a:t>
            </a:r>
            <a:r>
              <a:rPr lang="de-DE" dirty="0" err="1"/>
              <a:t>saw</a:t>
            </a:r>
            <a:endParaRPr lang="de-DE" dirty="0"/>
          </a:p>
          <a:p>
            <a:pPr marL="628650" lvl="1" indent="-171450">
              <a:buFont typeface="Arial" panose="020B0604020202020204" pitchFamily="34" charset="0"/>
              <a:buChar char="•"/>
            </a:pPr>
            <a:r>
              <a:rPr lang="de-DE" dirty="0" err="1"/>
              <a:t>No</a:t>
            </a:r>
            <a:r>
              <a:rPr lang="de-DE" dirty="0"/>
              <a:t> </a:t>
            </a:r>
            <a:r>
              <a:rPr lang="de-DE" dirty="0" err="1"/>
              <a:t>need</a:t>
            </a:r>
            <a:r>
              <a:rPr lang="de-DE" dirty="0"/>
              <a:t> to </a:t>
            </a:r>
            <a:r>
              <a:rPr lang="de-DE" dirty="0" err="1"/>
              <a:t>know</a:t>
            </a:r>
            <a:r>
              <a:rPr lang="de-DE" dirty="0"/>
              <a:t> </a:t>
            </a:r>
            <a:r>
              <a:rPr lang="de-DE" dirty="0" err="1"/>
              <a:t>whole</a:t>
            </a:r>
            <a:r>
              <a:rPr lang="de-DE" dirty="0"/>
              <a:t> </a:t>
            </a:r>
            <a:r>
              <a:rPr lang="de-DE" dirty="0" err="1"/>
              <a:t>sequence</a:t>
            </a:r>
            <a:endParaRPr lang="de-DE" dirty="0"/>
          </a:p>
          <a:p>
            <a:pPr marL="628650" lvl="1" indent="-171450">
              <a:buFont typeface="Arial" panose="020B0604020202020204" pitchFamily="34" charset="0"/>
              <a:buChar char="•"/>
            </a:pPr>
            <a:r>
              <a:rPr lang="de-DE" dirty="0" err="1"/>
              <a:t>Better</a:t>
            </a:r>
            <a:r>
              <a:rPr lang="de-DE" dirty="0"/>
              <a:t> find a </a:t>
            </a:r>
            <a:r>
              <a:rPr lang="de-DE" dirty="0" err="1"/>
              <a:t>general</a:t>
            </a:r>
            <a:r>
              <a:rPr lang="de-DE" dirty="0"/>
              <a:t> </a:t>
            </a:r>
            <a:r>
              <a:rPr lang="de-DE" dirty="0" err="1"/>
              <a:t>description</a:t>
            </a:r>
            <a:r>
              <a:rPr lang="de-DE" dirty="0"/>
              <a:t>, </a:t>
            </a:r>
            <a:r>
              <a:rPr lang="de-DE" dirty="0" err="1"/>
              <a:t>function</a:t>
            </a:r>
            <a:r>
              <a:rPr lang="de-DE" dirty="0"/>
              <a:t> </a:t>
            </a:r>
            <a:r>
              <a:rPr lang="de-DE" dirty="0" err="1"/>
              <a:t>that</a:t>
            </a:r>
            <a:r>
              <a:rPr lang="de-DE" dirty="0"/>
              <a:t> </a:t>
            </a:r>
            <a:r>
              <a:rPr lang="de-DE" dirty="0" err="1"/>
              <a:t>returns</a:t>
            </a:r>
            <a:r>
              <a:rPr lang="de-DE" dirty="0"/>
              <a:t> </a:t>
            </a:r>
            <a:r>
              <a:rPr lang="de-DE" dirty="0" err="1"/>
              <a:t>best</a:t>
            </a:r>
            <a:r>
              <a:rPr lang="de-DE" dirty="0"/>
              <a:t> </a:t>
            </a:r>
            <a:r>
              <a:rPr lang="de-DE" dirty="0" err="1"/>
              <a:t>decision</a:t>
            </a:r>
            <a:r>
              <a:rPr lang="de-DE" dirty="0"/>
              <a:t> at </a:t>
            </a:r>
            <a:r>
              <a:rPr lang="de-DE" dirty="0" err="1"/>
              <a:t>any</a:t>
            </a:r>
            <a:r>
              <a:rPr lang="de-DE" dirty="0"/>
              <a:t> time </a:t>
            </a:r>
          </a:p>
          <a:p>
            <a:pPr marL="628650" lvl="1" indent="-171450">
              <a:buFont typeface="Arial" panose="020B0604020202020204" pitchFamily="34" charset="0"/>
              <a:buChar char="•"/>
            </a:pPr>
            <a:r>
              <a:rPr lang="de-DE" dirty="0" err="1"/>
              <a:t>Only</a:t>
            </a:r>
            <a:r>
              <a:rPr lang="de-DE" dirty="0"/>
              <a:t> </a:t>
            </a:r>
            <a:r>
              <a:rPr lang="de-DE" dirty="0" err="1"/>
              <a:t>depending</a:t>
            </a:r>
            <a:r>
              <a:rPr lang="de-DE" dirty="0"/>
              <a:t> on </a:t>
            </a:r>
            <a:r>
              <a:rPr lang="de-DE" dirty="0" err="1"/>
              <a:t>current</a:t>
            </a:r>
            <a:r>
              <a:rPr lang="de-DE" dirty="0"/>
              <a:t> </a:t>
            </a:r>
            <a:r>
              <a:rPr lang="de-DE" dirty="0" err="1"/>
              <a:t>state</a:t>
            </a:r>
            <a:endParaRPr lang="de-DE" dirty="0"/>
          </a:p>
          <a:p>
            <a:pPr marL="171450" indent="-171450">
              <a:buFont typeface="Arial" panose="020B0604020202020204" pitchFamily="34" charset="0"/>
              <a:buChar char="•"/>
            </a:pPr>
            <a:r>
              <a:rPr lang="de-DE" dirty="0" err="1"/>
              <a:t>Rewrote</a:t>
            </a:r>
            <a:r>
              <a:rPr lang="de-DE" dirty="0"/>
              <a:t> </a:t>
            </a:r>
            <a:r>
              <a:rPr lang="de-DE" dirty="0" err="1"/>
              <a:t>definition</a:t>
            </a:r>
            <a:r>
              <a:rPr lang="de-DE" dirty="0"/>
              <a:t> </a:t>
            </a:r>
            <a:r>
              <a:rPr lang="de-DE" dirty="0" err="1"/>
              <a:t>of</a:t>
            </a:r>
            <a:r>
              <a:rPr lang="de-DE" dirty="0"/>
              <a:t> optimal </a:t>
            </a:r>
            <a:r>
              <a:rPr lang="de-DE" dirty="0" err="1"/>
              <a:t>policy</a:t>
            </a:r>
            <a:endParaRPr lang="de-DE" dirty="0"/>
          </a:p>
          <a:p>
            <a:pPr marL="628650" lvl="1" indent="-171450">
              <a:buFont typeface="Arial" panose="020B0604020202020204" pitchFamily="34" charset="0"/>
              <a:buChar char="•"/>
            </a:pPr>
            <a:r>
              <a:rPr lang="en-US" dirty="0"/>
              <a:t>An optimal policy has the property, that whatever the initial state and initial decisions are, the remaining decisions must constitute an optimal policy with regard to the state resulting from the first decisions.</a:t>
            </a:r>
          </a:p>
          <a:p>
            <a:pPr marL="171450" indent="-171450">
              <a:buFont typeface="Arial" panose="020B0604020202020204" pitchFamily="34" charset="0"/>
              <a:buChar char="•"/>
            </a:pPr>
            <a:r>
              <a:rPr lang="de-DE" dirty="0" err="1"/>
              <a:t>Means</a:t>
            </a:r>
            <a:r>
              <a:rPr lang="de-DE" dirty="0"/>
              <a:t> </a:t>
            </a:r>
            <a:r>
              <a:rPr lang="de-DE" dirty="0" err="1"/>
              <a:t>that</a:t>
            </a:r>
            <a:r>
              <a:rPr lang="de-DE" dirty="0"/>
              <a:t> in </a:t>
            </a:r>
            <a:r>
              <a:rPr lang="de-DE" dirty="0" err="1"/>
              <a:t>which</a:t>
            </a:r>
            <a:r>
              <a:rPr lang="de-DE" dirty="0"/>
              <a:t> </a:t>
            </a:r>
            <a:r>
              <a:rPr lang="de-DE" dirty="0" err="1"/>
              <a:t>state</a:t>
            </a:r>
            <a:r>
              <a:rPr lang="de-DE" dirty="0"/>
              <a:t> </a:t>
            </a:r>
            <a:r>
              <a:rPr lang="de-DE" dirty="0" err="1"/>
              <a:t>we</a:t>
            </a:r>
            <a:r>
              <a:rPr lang="de-DE" dirty="0"/>
              <a:t> </a:t>
            </a:r>
            <a:r>
              <a:rPr lang="de-DE" dirty="0" err="1"/>
              <a:t>start</a:t>
            </a:r>
            <a:r>
              <a:rPr lang="de-DE" dirty="0"/>
              <a:t> and </a:t>
            </a:r>
            <a:r>
              <a:rPr lang="de-DE" dirty="0" err="1"/>
              <a:t>what</a:t>
            </a:r>
            <a:r>
              <a:rPr lang="de-DE" dirty="0"/>
              <a:t> </a:t>
            </a:r>
            <a:r>
              <a:rPr lang="de-DE" dirty="0" err="1"/>
              <a:t>decision</a:t>
            </a:r>
            <a:r>
              <a:rPr lang="de-DE" dirty="0"/>
              <a:t> </a:t>
            </a:r>
            <a:r>
              <a:rPr lang="de-DE" dirty="0" err="1"/>
              <a:t>we</a:t>
            </a:r>
            <a:r>
              <a:rPr lang="de-DE" dirty="0"/>
              <a:t> </a:t>
            </a:r>
            <a:r>
              <a:rPr lang="de-DE" dirty="0" err="1"/>
              <a:t>choose</a:t>
            </a:r>
            <a:endParaRPr lang="de-DE" dirty="0"/>
          </a:p>
          <a:p>
            <a:pPr marL="628650" lvl="1" indent="-171450">
              <a:buFont typeface="Arial" panose="020B0604020202020204" pitchFamily="34" charset="0"/>
              <a:buChar char="•"/>
            </a:pPr>
            <a:r>
              <a:rPr lang="de-DE" dirty="0"/>
              <a:t>Every </a:t>
            </a:r>
            <a:r>
              <a:rPr lang="de-DE" dirty="0" err="1"/>
              <a:t>decision</a:t>
            </a:r>
            <a:r>
              <a:rPr lang="de-DE" dirty="0"/>
              <a:t> </a:t>
            </a:r>
            <a:r>
              <a:rPr lang="de-DE" dirty="0" err="1"/>
              <a:t>that</a:t>
            </a:r>
            <a:r>
              <a:rPr lang="de-DE" dirty="0"/>
              <a:t> will </a:t>
            </a:r>
            <a:r>
              <a:rPr lang="de-DE" dirty="0" err="1"/>
              <a:t>later</a:t>
            </a:r>
            <a:r>
              <a:rPr lang="de-DE" dirty="0"/>
              <a:t> </a:t>
            </a:r>
            <a:r>
              <a:rPr lang="de-DE" dirty="0" err="1"/>
              <a:t>be</a:t>
            </a:r>
            <a:r>
              <a:rPr lang="de-DE" dirty="0"/>
              <a:t> </a:t>
            </a:r>
            <a:r>
              <a:rPr lang="de-DE" dirty="0" err="1"/>
              <a:t>done</a:t>
            </a:r>
            <a:r>
              <a:rPr lang="de-DE" dirty="0"/>
              <a:t> will hold </a:t>
            </a:r>
            <a:r>
              <a:rPr lang="de-DE" dirty="0" err="1"/>
              <a:t>the</a:t>
            </a:r>
            <a:r>
              <a:rPr lang="de-DE" dirty="0"/>
              <a:t> optimal </a:t>
            </a:r>
            <a:r>
              <a:rPr lang="de-DE" dirty="0" err="1"/>
              <a:t>policy</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8</a:t>
            </a:fld>
            <a:endParaRPr lang="de-DE"/>
          </a:p>
        </p:txBody>
      </p:sp>
    </p:spTree>
    <p:extLst>
      <p:ext uri="{BB962C8B-B14F-4D97-AF65-F5344CB8AC3E}">
        <p14:creationId xmlns:p14="http://schemas.microsoft.com/office/powerpoint/2010/main" val="6338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𝑀</m:t>
                            </m:r>
                          </m:sub>
                        </m:sSub>
                      </m:e>
                    </m:d>
                    <m:r>
                      <a:rPr lang="de-DE" b="0" i="1" smtClean="0">
                        <a:latin typeface="Cambria Math" panose="02040503050406030204" pitchFamily="18" charset="0"/>
                      </a:rPr>
                      <m:t>∈</m:t>
                    </m:r>
                    <m:r>
                      <a:rPr lang="de-DE" b="0" i="1" smtClean="0">
                        <a:latin typeface="Cambria Math" panose="02040503050406030204" pitchFamily="18" charset="0"/>
                      </a:rPr>
                      <m:t>𝑋</m:t>
                    </m:r>
                  </m:oMath>
                </a14:m>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oMath>
                </a14:m>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     ∀</m:t>
                    </m:r>
                    <m:r>
                      <a:rPr lang="de-DE" b="0" i="1" smtClean="0">
                        <a:latin typeface="Cambria Math" panose="02040503050406030204" pitchFamily="18" charset="0"/>
                      </a:rPr>
                      <m:t>𝑘</m:t>
                    </m:r>
                  </m:oMath>
                </a14:m>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𝑁</m:t>
                            </m:r>
                          </m:sub>
                        </m:sSub>
                      </m:e>
                    </m:d>
                  </m:oMath>
                </a14:m>
                <a:endParaRPr lang="de-DE"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1</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1</m:t>
                        </m:r>
                      </m:sub>
                    </m:sSub>
                    <m:d>
                      <m:dPr>
                        <m:ctrlPr>
                          <a:rPr lang="de-DE" sz="1100" b="0" i="1" smtClean="0">
                            <a:latin typeface="Cambria Math" panose="02040503050406030204" pitchFamily="18" charset="0"/>
                          </a:rPr>
                        </m:ctrlPr>
                      </m:dPr>
                      <m:e>
                        <m:r>
                          <a:rPr lang="de-DE" sz="1100" b="0" i="1" smtClean="0">
                            <a:latin typeface="Cambria Math" panose="02040503050406030204" pitchFamily="18" charset="0"/>
                          </a:rPr>
                          <m:t>𝑝</m:t>
                        </m:r>
                      </m:e>
                    </m:d>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2</m:t>
                        </m:r>
                      </m:sub>
                    </m:sSub>
                    <m:r>
                      <a:rPr lang="de-DE" sz="1100" i="1">
                        <a:latin typeface="Cambria Math" panose="02040503050406030204" pitchFamily="18" charset="0"/>
                      </a:rPr>
                      <m:t>=</m:t>
                    </m:r>
                    <m:sSub>
                      <m:sSubPr>
                        <m:ctrlPr>
                          <a:rPr lang="de-DE" sz="1100" i="1">
                            <a:latin typeface="Cambria Math" panose="02040503050406030204" pitchFamily="18" charset="0"/>
                          </a:rPr>
                        </m:ctrlPr>
                      </m:sSubPr>
                      <m:e>
                        <m:r>
                          <a:rPr lang="de-DE" sz="1100" i="1">
                            <a:latin typeface="Cambria Math" panose="02040503050406030204" pitchFamily="18" charset="0"/>
                          </a:rPr>
                          <m:t>𝑇</m:t>
                        </m:r>
                      </m:e>
                      <m:sub>
                        <m:r>
                          <a:rPr lang="de-DE" sz="1100" b="0" i="1" smtClean="0">
                            <a:latin typeface="Cambria Math" panose="02040503050406030204" pitchFamily="18" charset="0"/>
                          </a:rPr>
                          <m:t>2</m:t>
                        </m:r>
                      </m:sub>
                    </m:sSub>
                    <m:d>
                      <m:dPr>
                        <m:ctrlPr>
                          <a:rPr lang="de-DE" sz="1100" i="1">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1</m:t>
                            </m:r>
                          </m:sub>
                        </m:sSub>
                      </m:e>
                    </m:d>
                  </m:oMath>
                </a14:m>
                <a:endParaRPr lang="de-DE" sz="1100" dirty="0"/>
              </a:p>
              <a:p>
                <a:pPr marL="1200150" lvl="2" indent="-285750">
                  <a:buFont typeface="Arial" panose="020B0604020202020204" pitchFamily="34" charset="0"/>
                  <a:buChar char="•"/>
                </a:pPr>
                <a14:m>
                  <m:oMath xmlns:m="http://schemas.openxmlformats.org/officeDocument/2006/math">
                    <m:r>
                      <a:rPr lang="de-DE" sz="1100" b="0" i="1" smtClean="0">
                        <a:latin typeface="Cambria Math" panose="02040503050406030204" pitchFamily="18" charset="0"/>
                      </a:rPr>
                      <m:t>⋮</m:t>
                    </m:r>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r>
                          <a:rPr lang="de-DE" sz="1100" b="0" i="1" smtClean="0">
                            <a:latin typeface="Cambria Math" panose="02040503050406030204" pitchFamily="18" charset="0"/>
                          </a:rPr>
                          <m:t>−1</m:t>
                        </m:r>
                      </m:sub>
                    </m:sSub>
                    <m:r>
                      <a:rPr lang="de-DE" sz="1100" b="0" i="1" smtClean="0">
                        <a:latin typeface="Cambria Math" panose="02040503050406030204" pitchFamily="18" charset="0"/>
                      </a:rPr>
                      <m:t>)</m:t>
                    </m:r>
                  </m:oMath>
                </a14:m>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𝑝</m:t>
                            </m:r>
                          </m:lim>
                        </m:limLow>
                      </m:fName>
                      <m:e>
                        <m:r>
                          <a:rPr lang="de-DE" b="0" i="1" smtClean="0">
                            <a:latin typeface="Cambria Math" panose="02040503050406030204" pitchFamily="18" charset="0"/>
                          </a:rPr>
                          <m:t>𝑅</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𝑁</m:t>
                            </m:r>
                          </m:sub>
                        </m:sSub>
                        <m:r>
                          <a:rPr lang="de-DE" b="0" i="1" smtClean="0">
                            <a:latin typeface="Cambria Math" panose="02040503050406030204" pitchFamily="18" charset="0"/>
                          </a:rPr>
                          <m:t>)</m:t>
                        </m:r>
                      </m:e>
                    </m:func>
                  </m:oMath>
                </a14:m>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oMath>
                </a14:m>
                <a:endParaRPr lang="de-DE" b="0" dirty="0"/>
              </a:p>
              <a:p>
                <a:pPr marL="742950" lvl="1" indent="-285750">
                  <a:buFont typeface="Arial" panose="020B0604020202020204" pitchFamily="34" charset="0"/>
                  <a:buChar char="•"/>
                </a:pPr>
                <a:r>
                  <a:rPr lang="de-DE" dirty="0" err="1"/>
                  <a:t>Result</a:t>
                </a:r>
                <a:r>
                  <a:rPr lang="de-DE"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oMath>
                </a14:m>
                <a:r>
                  <a:rPr lang="de-DE" dirty="0"/>
                  <a:t> -&gt; </a:t>
                </a:r>
                <a:r>
                  <a:rPr lang="de-DE" dirty="0" err="1"/>
                  <a:t>left</a:t>
                </a:r>
                <a:r>
                  <a:rPr lang="de-DE" dirty="0"/>
                  <a:t> (N-1) </a:t>
                </a:r>
                <a:r>
                  <a:rPr lang="de-DE" dirty="0" err="1"/>
                  <a:t>stages</a:t>
                </a:r>
                <a:r>
                  <a:rPr lang="de-DE" dirty="0"/>
                  <a:t> -&gt; Return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d>
                          <m:dPr>
                            <m:ctrlPr>
                              <a:rPr lang="de-DE" b="0" i="1" smtClean="0">
                                <a:latin typeface="Cambria Math" panose="02040503050406030204" pitchFamily="18" charset="0"/>
                              </a:rPr>
                            </m:ctrlPr>
                          </m:dPr>
                          <m:e>
                            <m:r>
                              <a:rPr lang="de-DE" b="0" i="1" smtClean="0">
                                <a:latin typeface="Cambria Math" panose="02040503050406030204" pitchFamily="18" charset="0"/>
                              </a:rPr>
                              <m:t>𝑁</m:t>
                            </m:r>
                            <m:r>
                              <a:rPr lang="de-DE" b="0" i="1" smtClean="0">
                                <a:latin typeface="Cambria Math" panose="02040503050406030204" pitchFamily="18" charset="0"/>
                              </a:rPr>
                              <m:t>−1</m:t>
                            </m:r>
                          </m:e>
                        </m:d>
                      </m:sub>
                    </m:sSub>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e>
                    </m:d>
                  </m:oMath>
                </a14:m>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𝑘</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e>
                    </m:func>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=2,3,…</m:t>
                    </m:r>
                  </m:oMath>
                </a14:m>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Choice>
        <mc:Fallback>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r>
                  <a:rPr lang="de-DE" b="0" i="0">
                    <a:latin typeface="Cambria Math" panose="02040503050406030204" pitchFamily="18" charset="0"/>
                  </a:rPr>
                  <a:t>𝑝=(𝑝_1,𝑝_2, …,𝑝_𝑀 )∈𝑋</a:t>
                </a:r>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r>
                  <a:rPr lang="de-DE" b="0" i="0">
                    <a:latin typeface="Cambria Math" panose="02040503050406030204" pitchFamily="18" charset="0"/>
                  </a:rPr>
                  <a:t>𝑈={𝑇_𝑘 };</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r>
                  <a:rPr lang="de-DE" b="0" i="0">
                    <a:latin typeface="Cambria Math" panose="02040503050406030204" pitchFamily="18" charset="0"/>
                  </a:rPr>
                  <a:t>𝑝∈𝑋⇒𝑇_𝐾 (𝑝)∈𝑋,     ∀𝑘</a:t>
                </a:r>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r>
                  <a:rPr lang="de-DE" b="0" i="0">
                    <a:latin typeface="Cambria Math" panose="02040503050406030204" pitchFamily="18" charset="0"/>
                  </a:rPr>
                  <a:t>𝑃=(𝑇_1, 𝑇_2, …, 𝑇_𝑁 )</a:t>
                </a:r>
                <a:endParaRPr lang="de-DE" dirty="0"/>
              </a:p>
              <a:p>
                <a:pPr marL="1200150" lvl="2" indent="-285750">
                  <a:buFont typeface="Arial" panose="020B0604020202020204" pitchFamily="34" charset="0"/>
                  <a:buChar char="•"/>
                </a:pPr>
                <a:r>
                  <a:rPr lang="de-DE" sz="1100" b="0" i="0">
                    <a:latin typeface="Cambria Math" panose="02040503050406030204" pitchFamily="18" charset="0"/>
                  </a:rPr>
                  <a:t>𝑝_1=𝑇_1 (𝑝)</a:t>
                </a:r>
                <a:endParaRPr lang="de-DE" sz="1100" b="0" dirty="0"/>
              </a:p>
              <a:p>
                <a:pPr marL="1200150" lvl="2" indent="-285750">
                  <a:buFont typeface="Arial" panose="020B0604020202020204" pitchFamily="34" charset="0"/>
                  <a:buChar char="•"/>
                </a:pPr>
                <a:r>
                  <a:rPr lang="de-DE" sz="1100" i="0">
                    <a:latin typeface="Cambria Math" panose="02040503050406030204" pitchFamily="18" charset="0"/>
                  </a:rPr>
                  <a:t>𝑝_</a:t>
                </a:r>
                <a:r>
                  <a:rPr lang="de-DE" sz="1100" b="0" i="0">
                    <a:latin typeface="Cambria Math" panose="02040503050406030204" pitchFamily="18" charset="0"/>
                  </a:rPr>
                  <a:t>2</a:t>
                </a:r>
                <a:r>
                  <a:rPr lang="de-DE" sz="1100" i="0">
                    <a:latin typeface="Cambria Math" panose="02040503050406030204" pitchFamily="18" charset="0"/>
                  </a:rPr>
                  <a:t>=𝑇_</a:t>
                </a:r>
                <a:r>
                  <a:rPr lang="de-DE" sz="1100" b="0" i="0">
                    <a:latin typeface="Cambria Math" panose="02040503050406030204" pitchFamily="18" charset="0"/>
                  </a:rPr>
                  <a:t>2 </a:t>
                </a:r>
                <a:r>
                  <a:rPr lang="de-DE" sz="1100" i="0">
                    <a:latin typeface="Cambria Math" panose="02040503050406030204" pitchFamily="18" charset="0"/>
                  </a:rPr>
                  <a:t>(𝑝</a:t>
                </a:r>
                <a:r>
                  <a:rPr lang="de-DE" sz="1100" b="0" i="0">
                    <a:latin typeface="Cambria Math" panose="02040503050406030204" pitchFamily="18" charset="0"/>
                  </a:rPr>
                  <a:t>_1 )</a:t>
                </a:r>
                <a:endParaRPr lang="de-DE" sz="1100" dirty="0"/>
              </a:p>
              <a:p>
                <a:pPr marL="1200150" lvl="2" indent="-285750">
                  <a:buFont typeface="Arial" panose="020B0604020202020204" pitchFamily="34" charset="0"/>
                  <a:buChar char="•"/>
                </a:pPr>
                <a:r>
                  <a:rPr lang="de-DE" sz="1100" b="0" i="0">
                    <a:latin typeface="Cambria Math" panose="02040503050406030204" pitchFamily="18" charset="0"/>
                  </a:rPr>
                  <a:t>⋮</a:t>
                </a:r>
                <a:endParaRPr lang="de-DE" sz="1100" b="0" dirty="0"/>
              </a:p>
              <a:p>
                <a:pPr marL="1200150" lvl="2" indent="-285750">
                  <a:buFont typeface="Arial" panose="020B0604020202020204" pitchFamily="34" charset="0"/>
                  <a:buChar char="•"/>
                </a:pPr>
                <a:r>
                  <a:rPr lang="de-DE" sz="1100" b="0" i="0">
                    <a:latin typeface="Cambria Math" panose="02040503050406030204" pitchFamily="18" charset="0"/>
                  </a:rPr>
                  <a:t>𝑝_𝑁=𝑇_𝑁 (𝑝_(𝑁−1))</a:t>
                </a:r>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r>
                  <a:rPr lang="de-DE" b="0" i="0">
                    <a:latin typeface="Cambria Math" panose="02040503050406030204" pitchFamily="18" charset="0"/>
                  </a:rPr>
                  <a:t>ℎ_𝑁 (𝑝)=max┬𝑝⁡〖𝑅(𝑝_𝑁)〗</a:t>
                </a:r>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r>
                  <a:rPr lang="de-DE" b="0" i="0">
                    <a:latin typeface="Cambria Math" panose="02040503050406030204" pitchFamily="18" charset="0"/>
                  </a:rPr>
                  <a:t>𝑇_𝑘</a:t>
                </a:r>
                <a:endParaRPr lang="de-DE" b="0" dirty="0"/>
              </a:p>
              <a:p>
                <a:pPr marL="742950" lvl="1" indent="-285750">
                  <a:buFont typeface="Arial" panose="020B0604020202020204" pitchFamily="34" charset="0"/>
                  <a:buChar char="•"/>
                </a:pPr>
                <a:r>
                  <a:rPr lang="de-DE" dirty="0" err="1"/>
                  <a:t>Result</a:t>
                </a:r>
                <a:r>
                  <a:rPr lang="de-DE" dirty="0"/>
                  <a:t> </a:t>
                </a:r>
                <a:r>
                  <a:rPr lang="de-DE" b="0" i="0">
                    <a:latin typeface="Cambria Math" panose="02040503050406030204" pitchFamily="18" charset="0"/>
                  </a:rPr>
                  <a:t>𝑇_𝑘 (𝑝)</a:t>
                </a:r>
                <a:r>
                  <a:rPr lang="de-DE" dirty="0"/>
                  <a:t> -&gt; </a:t>
                </a:r>
                <a:r>
                  <a:rPr lang="de-DE" dirty="0" err="1"/>
                  <a:t>left</a:t>
                </a:r>
                <a:r>
                  <a:rPr lang="de-DE" dirty="0"/>
                  <a:t> (N-1) </a:t>
                </a:r>
                <a:r>
                  <a:rPr lang="de-DE" dirty="0" err="1"/>
                  <a:t>stages</a:t>
                </a:r>
                <a:r>
                  <a:rPr lang="de-DE" dirty="0"/>
                  <a:t> -&gt; Return </a:t>
                </a:r>
                <a:r>
                  <a:rPr lang="de-DE" b="0" i="0">
                    <a:latin typeface="Cambria Math" panose="02040503050406030204" pitchFamily="18" charset="0"/>
                  </a:rPr>
                  <a:t>ℎ_((𝑁−1) ) (𝑇_𝑘 (𝑝))</a:t>
                </a:r>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i="0">
                    <a:latin typeface="Cambria Math" panose="02040503050406030204" pitchFamily="18" charset="0"/>
                  </a:rPr>
                  <a:t>ℎ_𝑁 (𝑝)=max┬𝑘⁡〖ℎ_(𝑁−1) (𝑇_𝐾 (𝑝))〗,       𝑁=2,3,…</a:t>
                </a:r>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9</a:t>
            </a:fld>
            <a:endParaRPr lang="de-DE"/>
          </a:p>
        </p:txBody>
      </p:sp>
    </p:spTree>
    <p:extLst>
      <p:ext uri="{BB962C8B-B14F-4D97-AF65-F5344CB8AC3E}">
        <p14:creationId xmlns:p14="http://schemas.microsoft.com/office/powerpoint/2010/main" val="11176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2"/>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3"/>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4"/>
          <a:stretch>
            <a:fillRect/>
          </a:stretch>
        </p:blipFill>
        <p:spPr>
          <a:xfrm>
            <a:off x="1219124" y="2684360"/>
            <a:ext cx="2959858" cy="2959858"/>
          </a:xfrm>
          <a:prstGeom prst="rect">
            <a:avLst/>
          </a:prstGeom>
        </p:spPr>
      </p:pic>
    </p:spTree>
    <p:extLst>
      <p:ext uri="{BB962C8B-B14F-4D97-AF65-F5344CB8AC3E}">
        <p14:creationId xmlns:p14="http://schemas.microsoft.com/office/powerpoint/2010/main" val="391231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2"/>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3"/>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4"/>
          <a:stretch>
            <a:fillRect/>
          </a:stretch>
        </p:blipFill>
        <p:spPr>
          <a:xfrm>
            <a:off x="1219124" y="2684360"/>
            <a:ext cx="2959858" cy="2959858"/>
          </a:xfrm>
          <a:prstGeom prst="rect">
            <a:avLst/>
          </a:prstGeom>
        </p:spPr>
      </p:pic>
    </p:spTree>
    <p:extLst>
      <p:ext uri="{BB962C8B-B14F-4D97-AF65-F5344CB8AC3E}">
        <p14:creationId xmlns:p14="http://schemas.microsoft.com/office/powerpoint/2010/main" val="250524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800" dirty="0"/>
                  <a:t>Result </a:t>
                </a:r>
                <a:r>
                  <a:rPr lang="de-DE" sz="2800" dirty="0" err="1"/>
                  <a:t>of</a:t>
                </a:r>
                <a:r>
                  <a:rPr lang="de-DE" sz="2800" dirty="0"/>
                  <a:t> </a:t>
                </a:r>
                <a:r>
                  <a:rPr lang="de-DE" sz="2800" dirty="0" err="1"/>
                  <a:t>overlapping</a:t>
                </a:r>
                <a:r>
                  <a:rPr lang="de-DE" sz="2800" dirty="0"/>
                  <a:t> </a:t>
                </a:r>
                <a:r>
                  <a:rPr lang="de-DE" sz="2800" dirty="0" err="1"/>
                  <a:t>subproblems</a:t>
                </a:r>
                <a:endParaRPr lang="de-DE" sz="2800" dirty="0"/>
              </a:p>
              <a:p>
                <a:r>
                  <a:rPr lang="de-DE" sz="2800" dirty="0"/>
                  <a:t>Break down </a:t>
                </a:r>
                <a:r>
                  <a:rPr lang="de-DE" sz="2800" dirty="0" err="1"/>
                  <a:t>into</a:t>
                </a:r>
                <a:r>
                  <a:rPr lang="de-DE" sz="2800" dirty="0"/>
                  <a:t> </a:t>
                </a:r>
                <a:r>
                  <a:rPr lang="de-DE" sz="2800" dirty="0" err="1"/>
                  <a:t>small</a:t>
                </a:r>
                <a:r>
                  <a:rPr lang="de-DE" sz="2800" dirty="0"/>
                  <a:t> </a:t>
                </a:r>
                <a:r>
                  <a:rPr lang="de-DE" sz="2800" dirty="0" err="1"/>
                  <a:t>set</a:t>
                </a:r>
                <a:r>
                  <a:rPr lang="de-DE" sz="2800" dirty="0"/>
                  <a:t> </a:t>
                </a:r>
                <a:r>
                  <a:rPr lang="de-DE" sz="2800" dirty="0" err="1"/>
                  <a:t>of</a:t>
                </a:r>
                <a:r>
                  <a:rPr lang="de-DE" sz="2800" dirty="0"/>
                  <a:t> </a:t>
                </a:r>
                <a:r>
                  <a:rPr lang="de-DE" sz="2800" dirty="0" err="1"/>
                  <a:t>subproblems</a:t>
                </a:r>
                <a:endParaRPr lang="de-DE" sz="2800" dirty="0"/>
              </a:p>
              <a:p>
                <a:r>
                  <a:rPr lang="de-DE" sz="2800" dirty="0"/>
                  <a:t>Store </a:t>
                </a:r>
                <a:r>
                  <a:rPr lang="de-DE" sz="2800" dirty="0" err="1"/>
                  <a:t>results</a:t>
                </a:r>
                <a:r>
                  <a:rPr lang="de-DE" sz="2800" dirty="0"/>
                  <a:t> in a </a:t>
                </a:r>
                <a:r>
                  <a:rPr lang="de-DE" sz="2800" dirty="0" err="1"/>
                  <a:t>table</a:t>
                </a:r>
                <a:endParaRPr lang="de-DE" sz="2800" dirty="0"/>
              </a:p>
              <a:p>
                <a:r>
                  <a:rPr lang="de-DE" sz="2800" dirty="0"/>
                  <a:t>Use </a:t>
                </a:r>
                <a:r>
                  <a:rPr lang="de-DE" sz="2800" dirty="0" err="1"/>
                  <a:t>cached</a:t>
                </a:r>
                <a:r>
                  <a:rPr lang="de-DE" sz="2800" dirty="0"/>
                  <a:t> </a:t>
                </a:r>
                <a:r>
                  <a:rPr lang="de-DE" sz="2800" dirty="0" err="1"/>
                  <a:t>results</a:t>
                </a:r>
                <a:r>
                  <a:rPr lang="de-DE" sz="2800" dirty="0"/>
                  <a:t> </a:t>
                </a:r>
                <a:r>
                  <a:rPr lang="de-DE" sz="2800" dirty="0" err="1"/>
                  <a:t>if</a:t>
                </a:r>
                <a:r>
                  <a:rPr lang="de-DE" sz="2800" dirty="0"/>
                  <a:t> </a:t>
                </a:r>
                <a:r>
                  <a:rPr lang="de-DE" sz="2800" dirty="0" err="1"/>
                  <a:t>problem</a:t>
                </a:r>
                <a:r>
                  <a:rPr lang="de-DE" sz="2800" dirty="0"/>
                  <a:t> </a:t>
                </a:r>
                <a:r>
                  <a:rPr lang="de-DE" sz="2800" dirty="0" err="1"/>
                  <a:t>reoccuring</a:t>
                </a:r>
                <a:endParaRPr lang="de-DE" sz="2800" dirty="0"/>
              </a:p>
              <a:p>
                <a:r>
                  <a:rPr lang="de-DE" sz="2800" dirty="0" err="1"/>
                  <a:t>Computation</a:t>
                </a:r>
                <a:r>
                  <a:rPr lang="de-DE" sz="2800" dirty="0"/>
                  <a:t> time </a:t>
                </a:r>
                <a14:m>
                  <m:oMath xmlns:m="http://schemas.openxmlformats.org/officeDocument/2006/math">
                    <m:r>
                      <a:rPr lang="de-DE" sz="2800" i="1" smtClean="0">
                        <a:latin typeface="Cambria Math" panose="02040503050406030204" pitchFamily="18" charset="0"/>
                        <a:ea typeface="Cambria Math" panose="02040503050406030204" pitchFamily="18" charset="0"/>
                      </a:rPr>
                      <m:t>⟷</m:t>
                    </m:r>
                  </m:oMath>
                </a14:m>
                <a:r>
                  <a:rPr lang="de-DE" sz="2800" dirty="0"/>
                  <a:t> Memory </a:t>
                </a:r>
                <a:r>
                  <a:rPr lang="de-DE" sz="2800" dirty="0" err="1"/>
                  <a:t>usage</a:t>
                </a:r>
                <a:endParaRPr lang="de-DE" sz="28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2"/>
                <a:stretch>
                  <a:fillRect l="-886" t="-1599"/>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dirty="0"/>
                  <a:t>Objective </a:t>
                </a:r>
                <a:r>
                  <a:rPr lang="de-DE" dirty="0" err="1"/>
                  <a:t>function</a:t>
                </a:r>
                <a:r>
                  <a:rPr lang="de-DE" dirty="0"/>
                  <a:t> </a:t>
                </a:r>
                <a:r>
                  <a:rPr lang="de-DE" dirty="0" err="1"/>
                  <a:t>defining</a:t>
                </a:r>
                <a:r>
                  <a:rPr lang="de-DE" dirty="0"/>
                  <a:t> </a:t>
                </a:r>
                <a:r>
                  <a:rPr lang="de-DE" dirty="0" err="1"/>
                  <a:t>desired</a:t>
                </a:r>
                <a:r>
                  <a:rPr lang="de-DE" dirty="0"/>
                  <a:t> </a:t>
                </a:r>
                <a:r>
                  <a:rPr lang="de-DE" dirty="0" err="1"/>
                  <a:t>outcome</a:t>
                </a:r>
                <a:endParaRPr lang="de-DE" dirty="0"/>
              </a:p>
              <a:p>
                <a:r>
                  <a:rPr lang="de-DE" dirty="0"/>
                  <a:t>State </a:t>
                </a:r>
                <a:r>
                  <a:rPr lang="de-DE" dirty="0" err="1"/>
                  <a:t>of</a:t>
                </a:r>
                <a:r>
                  <a:rPr lang="de-DE" dirty="0"/>
                  <a:t> </a:t>
                </a:r>
                <a:r>
                  <a:rPr lang="de-DE" dirty="0" err="1"/>
                  <a:t>system</a:t>
                </a:r>
                <a:r>
                  <a:rPr lang="de-DE" dirty="0"/>
                  <a:t> </a:t>
                </a:r>
                <a:r>
                  <a:rPr lang="de-DE" dirty="0" err="1"/>
                  <a:t>is</a:t>
                </a:r>
                <a:r>
                  <a:rPr lang="de-DE" dirty="0"/>
                  <a:t> </a:t>
                </a:r>
                <a:r>
                  <a:rPr lang="de-DE" dirty="0" err="1"/>
                  <a:t>tracked</a:t>
                </a:r>
                <a:endParaRPr lang="de-DE" dirty="0"/>
              </a:p>
              <a:p>
                <a:r>
                  <a:rPr lang="de-DE" dirty="0"/>
                  <a:t>Controls </a:t>
                </a:r>
                <a:r>
                  <a:rPr lang="de-DE" dirty="0" err="1"/>
                  <a:t>affect</a:t>
                </a:r>
                <a:r>
                  <a:rPr lang="de-DE" dirty="0"/>
                  <a:t> </a:t>
                </a:r>
                <a:r>
                  <a:rPr lang="de-DE" dirty="0" err="1"/>
                  <a:t>current</a:t>
                </a:r>
                <a:r>
                  <a:rPr lang="de-DE" dirty="0"/>
                  <a:t> </a:t>
                </a:r>
                <a:r>
                  <a:rPr lang="de-DE" dirty="0" err="1"/>
                  <a:t>state</a:t>
                </a:r>
                <a:r>
                  <a:rPr lang="de-DE" dirty="0"/>
                  <a:t> </a:t>
                </a:r>
                <a:r>
                  <a:rPr lang="de-DE" dirty="0">
                    <a:sym typeface="Wingdings" panose="05000000000000000000" pitchFamily="2" charset="2"/>
                  </a:rPr>
                  <a:t> </a:t>
                </a:r>
                <a:r>
                  <a:rPr lang="de-DE" dirty="0" err="1">
                    <a:sym typeface="Wingdings" panose="05000000000000000000" pitchFamily="2" charset="2"/>
                  </a:rPr>
                  <a:t>Transformations</a:t>
                </a:r>
                <a:endParaRPr lang="de-DE" dirty="0">
                  <a:sym typeface="Wingdings" panose="05000000000000000000" pitchFamily="2" charset="2"/>
                </a:endParaRPr>
              </a:p>
              <a:p>
                <a:r>
                  <a:rPr lang="de-DE" dirty="0">
                    <a:sym typeface="Wingdings" panose="05000000000000000000" pitchFamily="2" charset="2"/>
                  </a:rPr>
                  <a:t>Value </a:t>
                </a:r>
                <a:r>
                  <a:rPr lang="de-DE" dirty="0" err="1">
                    <a:sym typeface="Wingdings" panose="05000000000000000000" pitchFamily="2" charset="2"/>
                  </a:rPr>
                  <a:t>function</a:t>
                </a:r>
                <a:r>
                  <a:rPr lang="de-DE" dirty="0">
                    <a:sym typeface="Wingdings" panose="05000000000000000000" pitchFamily="2" charset="2"/>
                  </a:rPr>
                  <a:t> </a:t>
                </a:r>
                <a:r>
                  <a:rPr lang="de-DE" dirty="0" err="1">
                    <a:sym typeface="Wingdings" panose="05000000000000000000" pitchFamily="2" charset="2"/>
                  </a:rPr>
                  <a:t>giving</a:t>
                </a:r>
                <a:r>
                  <a:rPr lang="de-DE" dirty="0">
                    <a:sym typeface="Wingdings" panose="05000000000000000000" pitchFamily="2" charset="2"/>
                  </a:rPr>
                  <a:t> </a:t>
                </a:r>
                <a:r>
                  <a:rPr lang="de-DE" dirty="0" err="1">
                    <a:sym typeface="Wingdings" panose="05000000000000000000" pitchFamily="2" charset="2"/>
                  </a:rPr>
                  <a:t>best</a:t>
                </a:r>
                <a:r>
                  <a:rPr lang="de-DE" dirty="0">
                    <a:sym typeface="Wingdings" panose="05000000000000000000" pitchFamily="2" charset="2"/>
                  </a:rPr>
                  <a:t> possible </a:t>
                </a:r>
                <a:r>
                  <a:rPr lang="de-DE" dirty="0" err="1">
                    <a:sym typeface="Wingdings" panose="05000000000000000000" pitchFamily="2" charset="2"/>
                  </a:rPr>
                  <a:t>value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objective</a:t>
                </a:r>
                <a:r>
                  <a:rPr lang="de-DE" dirty="0">
                    <a:sym typeface="Wingdings" panose="05000000000000000000" pitchFamily="2" charset="2"/>
                  </a:rPr>
                  <a:t> </a:t>
                </a:r>
                <a:r>
                  <a:rPr lang="de-DE" dirty="0" err="1">
                    <a:sym typeface="Wingdings" panose="05000000000000000000" pitchFamily="2" charset="2"/>
                  </a:rPr>
                  <a:t>function</a:t>
                </a:r>
                <a:endParaRPr lang="de-DE" dirty="0">
                  <a:sym typeface="Wingdings" panose="05000000000000000000" pitchFamily="2" charset="2"/>
                </a:endParaRPr>
              </a:p>
              <a:p>
                <a:r>
                  <a:rPr lang="de-DE" dirty="0" err="1">
                    <a:sym typeface="Wingdings" panose="05000000000000000000" pitchFamily="2" charset="2"/>
                  </a:rPr>
                  <a:t>Backwards</a:t>
                </a:r>
                <a:r>
                  <a:rPr lang="de-DE" dirty="0">
                    <a:sym typeface="Wingdings" panose="05000000000000000000" pitchFamily="2" charset="2"/>
                  </a:rPr>
                  <a:t> </a:t>
                </a:r>
                <a:r>
                  <a:rPr lang="de-DE" dirty="0" err="1">
                    <a:sym typeface="Wingdings" panose="05000000000000000000" pitchFamily="2" charset="2"/>
                  </a:rPr>
                  <a:t>induction</a:t>
                </a:r>
                <a:r>
                  <a:rPr lang="de-DE" dirty="0">
                    <a:sym typeface="Wingdings" panose="05000000000000000000" pitchFamily="2" charset="2"/>
                  </a:rPr>
                  <a: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direct</a:t>
                </a:r>
                <a:r>
                  <a:rPr lang="de-DE" dirty="0">
                    <a:sym typeface="Wingdings" panose="05000000000000000000" pitchFamily="2" charset="2"/>
                  </a:rPr>
                  <a:t> </a:t>
                </a:r>
                <a:r>
                  <a:rPr lang="de-DE" dirty="0" err="1">
                    <a:sym typeface="Wingdings" panose="05000000000000000000" pitchFamily="2" charset="2"/>
                  </a:rPr>
                  <a:t>outcome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Bellman</a:t>
                </a:r>
                <a:r>
                  <a:rPr lang="de-DE" dirty="0">
                    <a:sym typeface="Wingdings" panose="05000000000000000000" pitchFamily="2" charset="2"/>
                  </a:rPr>
                  <a:t> </a:t>
                </a:r>
                <a:r>
                  <a:rPr lang="de-DE" dirty="0" err="1">
                    <a:sym typeface="Wingdings" panose="05000000000000000000" pitchFamily="2" charset="2"/>
                  </a:rPr>
                  <a:t>equation</a:t>
                </a:r>
                <a:endParaRPr lang="de-DE" dirty="0">
                  <a:sym typeface="Wingdings" panose="05000000000000000000" pitchFamily="2" charset="2"/>
                </a:endParaRPr>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max</m:t>
                            </m:r>
                          </m:e>
                          <m:lim>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0</m:t>
                                </m:r>
                              </m:sub>
                            </m:sSub>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0</m:t>
                                </m:r>
                              </m:sub>
                            </m:sSub>
                          </m:e>
                        </m:d>
                        <m:r>
                          <a:rPr lang="de-DE" i="1">
                            <a:latin typeface="Cambria Math" panose="02040503050406030204" pitchFamily="18" charset="0"/>
                          </a:rPr>
                          <m:t>+</m:t>
                        </m:r>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e>
                        </m:d>
                        <m:r>
                          <a:rPr lang="de-DE" i="1">
                            <a:latin typeface="Cambria Math" panose="02040503050406030204" pitchFamily="18" charset="0"/>
                          </a:rPr>
                          <m:t>}</m:t>
                        </m:r>
                      </m:e>
                    </m:func>
                  </m:oMath>
                </a14:m>
                <a:endParaRPr lang="de-DE" dirty="0"/>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Gridmap </a:t>
                </a:r>
                <a14:m>
                  <m:oMath xmlns:m="http://schemas.openxmlformats.org/officeDocument/2006/math">
                    <m:r>
                      <a:rPr lang="de-DE" i="1">
                        <a:latin typeface="Cambria Math" panose="02040503050406030204" pitchFamily="18" charset="0"/>
                      </a:rPr>
                      <m:t>𝑀</m:t>
                    </m:r>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ℕ</m:t>
                        </m:r>
                      </m:e>
                      <m:sup>
                        <m:r>
                          <a:rPr lang="de-DE" i="1">
                            <a:latin typeface="Cambria Math" panose="02040503050406030204" pitchFamily="18" charset="0"/>
                          </a:rPr>
                          <m:t>𝑛</m:t>
                        </m:r>
                        <m:r>
                          <a:rPr lang="de-DE" i="1">
                            <a:latin typeface="Cambria Math" panose="02040503050406030204" pitchFamily="18" charset="0"/>
                          </a:rPr>
                          <m:t> × </m:t>
                        </m:r>
                        <m:r>
                          <a:rPr lang="de-DE" i="1">
                            <a:latin typeface="Cambria Math" panose="02040503050406030204" pitchFamily="18" charset="0"/>
                          </a:rPr>
                          <m:t>𝑚</m:t>
                        </m:r>
                        <m:r>
                          <a:rPr lang="de-DE" i="1">
                            <a:latin typeface="Cambria Math" panose="02040503050406030204" pitchFamily="18" charset="0"/>
                          </a:rPr>
                          <m:t> </m:t>
                        </m:r>
                      </m:sup>
                    </m:sSup>
                  </m:oMath>
                </a14:m>
                <a:endParaRPr lang="de-DE" dirty="0"/>
              </a:p>
              <a:p>
                <a:r>
                  <a:rPr lang="de-DE" dirty="0"/>
                  <a:t>Walls </a:t>
                </a:r>
                <a14:m>
                  <m:oMath xmlns:m="http://schemas.openxmlformats.org/officeDocument/2006/math">
                    <m:r>
                      <a:rPr lang="de-DE" i="1">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endParaRPr lang="de-DE" dirty="0"/>
              </a:p>
              <a:p>
                <a:r>
                  <a:rPr lang="de-DE" b="0" dirty="0"/>
                  <a:t>Optimal </a:t>
                </a:r>
                <a:r>
                  <a:rPr lang="de-DE" b="0" dirty="0" err="1"/>
                  <a:t>policies</a:t>
                </a:r>
                <a:r>
                  <a:rPr lang="de-DE" b="0" dirty="0"/>
                  <a:t>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 × </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r>
                  <a:rPr lang="de-DE" dirty="0"/>
                  <a:t>Goal </a:t>
                </a:r>
                <a:r>
                  <a:rPr lang="de-DE" dirty="0" err="1"/>
                  <a:t>is</a:t>
                </a:r>
                <a:r>
                  <a:rPr lang="de-DE" dirty="0"/>
                  <a:t> to find </a:t>
                </a:r>
                <a:r>
                  <a:rPr lang="de-DE" dirty="0" err="1"/>
                  <a:t>value</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r>
                      <a:rPr lang="de-DE" b="0" i="1" smtClean="0">
                        <a:latin typeface="Cambria Math" panose="02040503050406030204" pitchFamily="18" charset="0"/>
                      </a:rPr>
                      <m:t>ℕ</m:t>
                    </m:r>
                  </m:oMath>
                </a14:m>
                <a:endParaRPr lang="de-DE" dirty="0"/>
              </a:p>
              <a:p>
                <a:r>
                  <a:rPr lang="de-DE" dirty="0" err="1"/>
                  <a:t>Cost</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ℝ</m:t>
                                </m:r>
                              </m:e>
                              <m:sup>
                                <m:r>
                                  <a:rPr lang="de-DE" b="0" i="1" smtClean="0">
                                    <a:latin typeface="Cambria Math" panose="02040503050406030204" pitchFamily="18" charset="0"/>
                                  </a:rPr>
                                  <m:t>2</m:t>
                                </m:r>
                              </m:sup>
                            </m:sSup>
                            <m:r>
                              <a:rPr lang="de-DE" i="1">
                                <a:latin typeface="Cambria Math" panose="02040503050406030204" pitchFamily="18" charset="0"/>
                                <a:ea typeface="Cambria Math" panose="02040503050406030204" pitchFamily="18" charset="0"/>
                              </a:rPr>
                              <m:t>\</m:t>
                            </m:r>
                            <m:d>
                              <m:dPr>
                                <m:begChr m:val="{"/>
                                <m:endChr m:val="}"/>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𝑛</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𝑚</m:t>
                                </m:r>
                              </m:e>
                            </m:d>
                          </m:e>
                          <m:e>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                            </m:t>
                            </m:r>
                            <m:r>
                              <a:rPr lang="de-DE" b="0" i="1" smtClean="0">
                                <a:latin typeface="Cambria Math" panose="02040503050406030204" pitchFamily="18" charset="0"/>
                              </a:rPr>
                              <m:t>𝑒𝑙𝑠𝑒</m:t>
                            </m:r>
                          </m:e>
                        </m:eqArr>
                      </m:e>
                    </m:d>
                  </m:oMath>
                </a14:m>
                <a:endParaRPr lang="de-DE" dirty="0"/>
              </a:p>
              <a:p>
                <a:r>
                  <a:rPr lang="de-DE" dirty="0"/>
                  <a:t>Trivial </a:t>
                </a:r>
                <a:r>
                  <a:rPr lang="de-DE" dirty="0" err="1"/>
                  <a:t>cases</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e>
                          <m:e>
                            <m:r>
                              <a:rPr lang="de-DE" b="0" i="1" smtClean="0">
                                <a:latin typeface="Cambria Math" panose="02040503050406030204" pitchFamily="18" charset="0"/>
                              </a:rPr>
                              <m:t>0,  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𝑔𝑜𝑎𝑙</m:t>
                                </m:r>
                              </m:sub>
                            </m:sSub>
                          </m:e>
                        </m:eqArr>
                      </m:e>
                    </m:d>
                  </m:oMath>
                </a14:m>
                <a:endParaRPr lang="de-DE" dirty="0"/>
              </a:p>
              <a:p>
                <a:pPr marL="0"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Backwards </a:t>
                </a:r>
                <a:r>
                  <a:rPr lang="de-DE" dirty="0" err="1"/>
                  <a:t>iteration</a:t>
                </a:r>
                <a:r>
                  <a:rPr lang="de-DE" dirty="0"/>
                  <a:t>: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𝑁</m:t>
                    </m:r>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−1,…,0)</m:t>
                    </m:r>
                  </m:oMath>
                </a14:m>
                <a:endParaRPr lang="de-DE" dirty="0"/>
              </a:p>
              <a:p>
                <a:r>
                  <a:rPr lang="de-DE" dirty="0"/>
                  <a:t>Store </a:t>
                </a:r>
                <a:r>
                  <a:rPr lang="de-DE" dirty="0" err="1"/>
                  <a:t>results</a:t>
                </a:r>
                <a:r>
                  <a:rPr lang="de-DE" dirty="0"/>
                  <a:t> in </a:t>
                </a:r>
                <a:r>
                  <a:rPr lang="de-DE" dirty="0" err="1"/>
                  <a:t>memoization</a:t>
                </a:r>
                <a:r>
                  <a:rPr lang="de-DE" dirty="0"/>
                  <a:t> </a:t>
                </a:r>
                <a:r>
                  <a:rPr lang="de-DE" dirty="0" err="1"/>
                  <a:t>table</a:t>
                </a:r>
                <a:r>
                  <a:rPr lang="de-DE" dirty="0"/>
                  <a:t> </a:t>
                </a:r>
                <a14:m>
                  <m:oMath xmlns:m="http://schemas.openxmlformats.org/officeDocument/2006/math">
                    <m:r>
                      <m:rPr>
                        <m:sty m:val="p"/>
                      </m:rPr>
                      <a:rPr lang="de-DE" b="0" i="0" smtClean="0">
                        <a:latin typeface="Cambria Math" panose="02040503050406030204" pitchFamily="18" charset="0"/>
                      </a:rPr>
                      <m:t>V</m:t>
                    </m:r>
                    <m:r>
                      <a:rPr lang="de-DE" b="0" i="0"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endParaRPr lang="de-DE" dirty="0"/>
              </a:p>
              <a:p>
                <a14:m>
                  <m:oMath xmlns:m="http://schemas.openxmlformats.org/officeDocument/2006/math">
                    <m:r>
                      <a:rPr lang="de-DE" i="1" smtClean="0">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2"/>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3"/>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4"/>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 </m:t>
                    </m:r>
                    <m:d>
                      <m:dPr>
                        <m:begChr m:val="{"/>
                        <m:endChr m:val=""/>
                        <m:ctrlPr>
                          <a:rPr lang="de-DE" sz="2800" b="0" i="1" smtClean="0">
                            <a:latin typeface="Cambria Math" panose="02040503050406030204" pitchFamily="18" charset="0"/>
                          </a:rPr>
                        </m:ctrlPr>
                      </m:dPr>
                      <m:e>
                        <m:eqArr>
                          <m:eqArrPr>
                            <m:ctrlPr>
                              <a:rPr lang="de-DE" sz="2800" b="0" i="1" smtClean="0">
                                <a:latin typeface="Cambria Math" panose="02040503050406030204" pitchFamily="18" charset="0"/>
                              </a:rPr>
                            </m:ctrlPr>
                          </m:eqArrPr>
                          <m:e>
                            <m:r>
                              <a:rPr lang="de-DE" sz="2800" i="1">
                                <a:latin typeface="Cambria Math" panose="02040503050406030204" pitchFamily="18" charset="0"/>
                              </a:rPr>
                              <m:t>∞,</m:t>
                            </m:r>
                            <m:r>
                              <a:rPr lang="de-DE" sz="2800" b="0" i="1" smtClean="0">
                                <a:latin typeface="Cambria Math" panose="02040503050406030204" pitchFamily="18" charset="0"/>
                              </a:rPr>
                              <m:t>  </m:t>
                            </m:r>
                            <m:r>
                              <a:rPr lang="de-DE" sz="2800" i="1">
                                <a:latin typeface="Cambria Math" panose="02040503050406030204" pitchFamily="18" charset="0"/>
                              </a:rPr>
                              <m:t>   </m:t>
                            </m:r>
                            <m:r>
                              <a:rPr lang="de-DE" sz="2800" b="0" i="1" smtClean="0">
                                <a:latin typeface="Cambria Math" panose="02040503050406030204" pitchFamily="18" charset="0"/>
                              </a:rPr>
                              <m:t>                         </m:t>
                            </m:r>
                            <m:r>
                              <a:rPr lang="de-DE" sz="2800" i="1">
                                <a:latin typeface="Cambria Math" panose="02040503050406030204" pitchFamily="18" charset="0"/>
                              </a:rPr>
                              <m:t>𝑖𝑓</m:t>
                            </m:r>
                            <m:r>
                              <a:rPr lang="de-DE" sz="2800" i="1">
                                <a:latin typeface="Cambria Math" panose="02040503050406030204" pitchFamily="18" charset="0"/>
                              </a:rPr>
                              <m:t> </m:t>
                            </m:r>
                            <m:r>
                              <a:rPr lang="de-DE" sz="2800" i="1">
                                <a:latin typeface="Cambria Math" panose="02040503050406030204" pitchFamily="18" charset="0"/>
                              </a:rPr>
                              <m:t>𝑐</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e>
                            </m:d>
                            <m:r>
                              <a:rPr lang="de-DE" sz="2800" b="0" i="1" smtClean="0">
                                <a:latin typeface="Cambria Math" panose="02040503050406030204" pitchFamily="18" charset="0"/>
                              </a:rPr>
                              <m:t>=∞</m:t>
                            </m:r>
                          </m:e>
                          <m:e>
                            <m:r>
                              <a:rPr lang="de-DE" sz="2800" b="0" i="1" smtClean="0">
                                <a:latin typeface="Cambria Math" panose="02040503050406030204" pitchFamily="18" charset="0"/>
                              </a:rPr>
                              <m:t>0,                            </m:t>
                            </m:r>
                            <m:r>
                              <a:rPr lang="de-DE" sz="2800" b="0" i="1" smtClean="0">
                                <a:latin typeface="Cambria Math" panose="02040503050406030204" pitchFamily="18" charset="0"/>
                              </a:rPr>
                              <m:t>𝑖𝑓</m:t>
                            </m:r>
                            <m:r>
                              <a:rPr lang="de-DE" sz="2800" b="0" i="1" smtClean="0">
                                <a:latin typeface="Cambria Math" panose="02040503050406030204" pitchFamily="18" charset="0"/>
                              </a:rPr>
                              <m:t> </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m:t>
                                </m:r>
                              </m:sub>
                            </m:sSub>
                          </m:e>
                          <m:e>
                            <m:func>
                              <m:funcPr>
                                <m:ctrlPr>
                                  <a:rPr lang="de-DE" sz="2800" b="0" i="1" smtClean="0">
                                    <a:latin typeface="Cambria Math" panose="02040503050406030204" pitchFamily="18" charset="0"/>
                                  </a:rPr>
                                </m:ctrlPr>
                              </m:funcPr>
                              <m:fName>
                                <m:limLow>
                                  <m:limLowPr>
                                    <m:ctrlPr>
                                      <a:rPr lang="de-DE" sz="2800" b="0" i="1" smtClean="0">
                                        <a:latin typeface="Cambria Math" panose="02040503050406030204" pitchFamily="18" charset="0"/>
                                      </a:rPr>
                                    </m:ctrlPr>
                                  </m:limLowPr>
                                  <m:e>
                                    <m:r>
                                      <m:rPr>
                                        <m:sty m:val="p"/>
                                      </m:rPr>
                                      <a:rPr lang="de-DE" sz="2800" b="0" i="0" smtClean="0">
                                        <a:latin typeface="Cambria Math" panose="02040503050406030204" pitchFamily="18" charset="0"/>
                                      </a:rPr>
                                      <m:t>min</m:t>
                                    </m:r>
                                  </m:e>
                                  <m:lim>
                                    <m:r>
                                      <a:rPr lang="de-DE" sz="2800" b="0" i="0" smtClean="0">
                                        <a:latin typeface="Cambria Math" panose="02040503050406030204" pitchFamily="18" charset="0"/>
                                      </a:rPr>
                                      <m:t>(</m:t>
                                    </m:r>
                                    <m:r>
                                      <m:rPr>
                                        <m:sty m:val="p"/>
                                      </m:rPr>
                                      <a:rPr lang="de-DE" sz="2800" b="0" i="0" smtClean="0">
                                        <a:latin typeface="Cambria Math" panose="02040503050406030204" pitchFamily="18" charset="0"/>
                                      </a:rPr>
                                      <m:t>x</m:t>
                                    </m:r>
                                    <m:r>
                                      <a:rPr lang="de-DE" sz="2800" b="0" i="0" smtClean="0">
                                        <a:latin typeface="Cambria Math" panose="02040503050406030204" pitchFamily="18" charset="0"/>
                                      </a:rPr>
                                      <m:t>,</m:t>
                                    </m:r>
                                    <m:r>
                                      <m:rPr>
                                        <m:sty m:val="p"/>
                                      </m:rPr>
                                      <a:rPr lang="de-DE" sz="2800" b="0" i="0" smtClean="0">
                                        <a:latin typeface="Cambria Math" panose="02040503050406030204" pitchFamily="18" charset="0"/>
                                      </a:rPr>
                                      <m:t>y</m:t>
                                    </m:r>
                                    <m:r>
                                      <a:rPr lang="de-DE" sz="2800" b="0" i="0" smtClean="0">
                                        <a:latin typeface="Cambria Math" panose="02040503050406030204" pitchFamily="18" charset="0"/>
                                      </a:rPr>
                                      <m:t>)</m:t>
                                    </m:r>
                                  </m:lim>
                                </m:limLow>
                              </m:fName>
                              <m:e>
                                <m:r>
                                  <a:rPr lang="de-DE" sz="2800" b="0" i="1" smtClean="0">
                                    <a:latin typeface="Cambria Math" panose="02040503050406030204" pitchFamily="18" charset="0"/>
                                  </a:rPr>
                                  <m:t>{</m:t>
                                </m:r>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func>
                            <m:r>
                              <a:rPr lang="de-DE" sz="2800" b="0" i="1" smtClean="0">
                                <a:latin typeface="Cambria Math" panose="02040503050406030204" pitchFamily="18" charset="0"/>
                              </a:rPr>
                              <m:t>          </m:t>
                            </m:r>
                            <m:r>
                              <a:rPr lang="de-DE" sz="2800" b="0" i="1" smtClean="0">
                                <a:latin typeface="Cambria Math" panose="02040503050406030204" pitchFamily="18" charset="0"/>
                              </a:rPr>
                              <m:t>𝑒𝑙𝑠𝑒</m:t>
                            </m:r>
                          </m:e>
                        </m:eqArr>
                      </m:e>
                    </m:d>
                  </m:oMath>
                </a14:m>
                <a:endParaRPr lang="de-DE" sz="2800" b="0" dirty="0"/>
              </a:p>
              <a:p>
                <a:r>
                  <a:rPr lang="de-DE" sz="2800" dirty="0" err="1"/>
                  <a:t>With</a:t>
                </a:r>
                <a:r>
                  <a:rPr lang="de-DE" sz="2800" dirty="0"/>
                  <a:t> </a:t>
                </a:r>
                <a14:m>
                  <m:oMath xmlns:m="http://schemas.openxmlformats.org/officeDocument/2006/math">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b="0" i="1" smtClean="0">
                        <a:latin typeface="Cambria Math" panose="02040503050406030204" pitchFamily="18" charset="0"/>
                      </a:rPr>
                      <m:t>}</m:t>
                    </m:r>
                  </m:oMath>
                </a14:m>
                <a:endParaRPr lang="de-DE" sz="2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2"/>
                <a:stretch>
                  <a:fillRect l="-886"/>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Memoization </a:t>
                </a:r>
                <a:r>
                  <a:rPr lang="de-DE" dirty="0" err="1"/>
                  <a:t>table</a:t>
                </a:r>
                <a:r>
                  <a:rPr lang="de-DE" dirty="0"/>
                  <a:t> </a:t>
                </a:r>
                <a14:m>
                  <m:oMath xmlns:m="http://schemas.openxmlformats.org/officeDocument/2006/math">
                    <m:r>
                      <a:rPr lang="de-DE" b="0" i="1" smtClean="0">
                        <a:latin typeface="Cambria Math" panose="02040503050406030204" pitchFamily="18" charset="0"/>
                      </a:rPr>
                      <m:t>𝑉</m:t>
                    </m:r>
                  </m:oMath>
                </a14:m>
                <a:r>
                  <a:rPr lang="de-DE" dirty="0"/>
                  <a:t> </a:t>
                </a:r>
                <a:r>
                  <a:rPr lang="de-DE" dirty="0" err="1"/>
                  <a:t>holding</a:t>
                </a:r>
                <a:r>
                  <a:rPr lang="de-DE" dirty="0"/>
                  <a:t> </a:t>
                </a:r>
                <a:r>
                  <a:rPr lang="de-DE" dirty="0" err="1"/>
                  <a:t>the</a:t>
                </a:r>
                <a:r>
                  <a:rPr lang="de-DE" dirty="0"/>
                  <a:t> </a:t>
                </a:r>
                <a:r>
                  <a:rPr lang="de-DE" dirty="0" err="1"/>
                  <a:t>values</a:t>
                </a:r>
                <a:r>
                  <a:rPr lang="de-DE" dirty="0"/>
                  <a:t> </a:t>
                </a:r>
                <a:r>
                  <a:rPr lang="de-DE" dirty="0" err="1"/>
                  <a:t>of</a:t>
                </a:r>
                <a:r>
                  <a:rPr lang="de-DE" dirty="0"/>
                  <a:t> all </a:t>
                </a:r>
                <a:r>
                  <a:rPr lang="de-DE" dirty="0" err="1"/>
                  <a:t>tiles</a:t>
                </a:r>
                <a:endParaRPr lang="de-DE" dirty="0"/>
              </a:p>
              <a:p>
                <a:r>
                  <a:rPr lang="de-DE" dirty="0"/>
                  <a:t>Find </a:t>
                </a:r>
                <a:r>
                  <a:rPr lang="de-DE" dirty="0" err="1"/>
                  <a:t>shortest</a:t>
                </a:r>
                <a:r>
                  <a:rPr lang="de-DE" dirty="0"/>
                  <a:t> </a:t>
                </a:r>
                <a:r>
                  <a:rPr lang="de-DE" dirty="0" err="1"/>
                  <a:t>paths</a:t>
                </a:r>
                <a:r>
                  <a:rPr lang="de-DE" dirty="0"/>
                  <a:t> </a:t>
                </a:r>
                <a14:m>
                  <m:oMath xmlns:m="http://schemas.openxmlformats.org/officeDocument/2006/math">
                    <m:r>
                      <a:rPr lang="de-DE" i="1" smtClean="0">
                        <a:latin typeface="Cambria Math" panose="02040503050406030204" pitchFamily="18" charset="0"/>
                        <a:ea typeface="Cambria Math" panose="02040503050406030204" pitchFamily="18" charset="0"/>
                      </a:rPr>
                      <m:t>⟺</m:t>
                    </m:r>
                  </m:oMath>
                </a14:m>
                <a:r>
                  <a:rPr lang="de-DE" dirty="0"/>
                  <a:t> Follow </a:t>
                </a:r>
                <a:r>
                  <a:rPr lang="de-DE" dirty="0" err="1"/>
                  <a:t>decision</a:t>
                </a:r>
                <a:r>
                  <a:rPr lang="de-DE" dirty="0"/>
                  <a:t> </a:t>
                </a:r>
                <a:r>
                  <a:rPr lang="de-DE" dirty="0" err="1"/>
                  <a:t>sequence</a:t>
                </a:r>
                <a:r>
                  <a:rPr lang="de-DE" dirty="0"/>
                  <a:t> </a:t>
                </a:r>
                <a:r>
                  <a:rPr lang="de-DE" dirty="0" err="1"/>
                  <a:t>with</a:t>
                </a:r>
                <a:r>
                  <a:rPr lang="de-DE" dirty="0"/>
                  <a:t> </a:t>
                </a:r>
                <a:r>
                  <a:rPr lang="de-DE" dirty="0" err="1"/>
                  <a:t>lowest</a:t>
                </a:r>
                <a:r>
                  <a:rPr lang="de-DE" dirty="0"/>
                  <a:t> </a:t>
                </a:r>
                <a:r>
                  <a:rPr lang="de-DE" dirty="0" err="1"/>
                  <a:t>sum</a:t>
                </a:r>
                <a:r>
                  <a:rPr lang="de-DE" dirty="0"/>
                  <a:t> </a:t>
                </a:r>
                <a:r>
                  <a:rPr lang="de-DE" dirty="0" err="1"/>
                  <a:t>of</a:t>
                </a:r>
                <a:r>
                  <a:rPr lang="de-DE" dirty="0"/>
                  <a:t> </a:t>
                </a:r>
                <a:r>
                  <a:rPr lang="de-DE" dirty="0" err="1"/>
                  <a:t>values</a:t>
                </a:r>
                <a:endParaRPr lang="de-DE" dirty="0"/>
              </a:p>
              <a:p>
                <a14:m>
                  <m:oMath xmlns:m="http://schemas.openxmlformats.org/officeDocument/2006/math">
                    <m:r>
                      <a:rPr lang="de-DE" b="0" i="1" smtClean="0">
                        <a:latin typeface="Cambria Math" panose="02040503050406030204" pitchFamily="18" charset="0"/>
                      </a:rPr>
                      <m:t>𝑎</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𝑢𝑝</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−1</m:t>
                                </m:r>
                              </m:e>
                            </m:d>
                            <m:r>
                              <a:rPr lang="de-DE" b="0" i="1" smtClean="0">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𝑟𝑖𝑔h𝑡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𝑑𝑜𝑤𝑛</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m:t>
                                </m:r>
                                <m:r>
                                  <a:rPr lang="de-DE" i="1">
                                    <a:latin typeface="Cambria Math" panose="02040503050406030204" pitchFamily="18" charset="0"/>
                                  </a:rPr>
                                  <m:t>1</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𝑙𝑒𝑓𝑡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qArr>
                      </m:e>
                    </m:d>
                  </m:oMath>
                </a14:m>
                <a:endParaRPr lang="de-DE" b="0" dirty="0"/>
              </a:p>
              <a:p>
                <a:r>
                  <a:rPr lang="de-DE" dirty="0"/>
                  <a:t>With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oMath>
                </a14:m>
                <a:endParaRPr lang="de-DE" dirty="0"/>
              </a:p>
              <a:p>
                <a:pPr marL="0" indent="0">
                  <a:buNone/>
                </a:pPr>
                <a:r>
                  <a:rPr lang="de-DE" dirty="0"/>
                  <a:t> </a:t>
                </a:r>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Cars etc.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r>
              <a:rPr lang="de-DE" dirty="0"/>
              <a:t>Many </a:t>
            </a:r>
            <a:r>
              <a:rPr lang="de-DE" dirty="0" err="1"/>
              <a:t>research</a:t>
            </a:r>
            <a:r>
              <a:rPr lang="de-DE" dirty="0"/>
              <a:t> in last </a:t>
            </a:r>
            <a:r>
              <a:rPr lang="de-DE" dirty="0" err="1"/>
              <a:t>years</a:t>
            </a:r>
            <a:endParaRPr lang="de-DE" dirty="0"/>
          </a:p>
          <a:p>
            <a:r>
              <a:rPr lang="de-DE" dirty="0" err="1"/>
              <a:t>Solving</a:t>
            </a:r>
            <a:r>
              <a:rPr lang="de-DE" dirty="0"/>
              <a:t> </a:t>
            </a:r>
            <a:r>
              <a:rPr lang="de-DE" dirty="0" err="1"/>
              <a:t>navigation</a:t>
            </a:r>
            <a:r>
              <a:rPr lang="de-DE" dirty="0"/>
              <a:t> </a:t>
            </a:r>
            <a:r>
              <a:rPr lang="de-DE" dirty="0" err="1"/>
              <a:t>with</a:t>
            </a:r>
            <a:r>
              <a:rPr lang="de-DE" dirty="0"/>
              <a:t> Dynamic </a:t>
            </a:r>
            <a:r>
              <a:rPr lang="de-DE" dirty="0" err="1"/>
              <a:t>Programming</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a:t>
            </a:r>
            <a:r>
              <a:rPr lang="de-DE" dirty="0" err="1"/>
              <a:t>position</a:t>
            </a:r>
            <a:r>
              <a:rPr lang="de-DE" dirty="0"/>
              <a:t> </a:t>
            </a:r>
            <a:r>
              <a:rPr lang="de-DE" dirty="0" err="1"/>
              <a:t>is</a:t>
            </a:r>
            <a:r>
              <a:rPr lang="de-DE" dirty="0"/>
              <a:t> </a:t>
            </a:r>
            <a:r>
              <a:rPr lang="de-DE" dirty="0" err="1"/>
              <a:t>calculated</a:t>
            </a:r>
            <a:endParaRPr lang="de-DE" dirty="0"/>
          </a:p>
          <a:p>
            <a:r>
              <a:rPr lang="de-DE" dirty="0"/>
              <a:t>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Define</a:t>
            </a:r>
            <a:r>
              <a:rPr lang="de-DE" dirty="0"/>
              <a:t> a </a:t>
            </a:r>
            <a:r>
              <a:rPr lang="de-DE" dirty="0" err="1"/>
              <a:t>state</a:t>
            </a:r>
            <a:r>
              <a:rPr lang="de-DE" dirty="0"/>
              <a:t> </a:t>
            </a:r>
            <a:r>
              <a:rPr lang="de-DE" dirty="0" err="1"/>
              <a:t>as</a:t>
            </a:r>
            <a:r>
              <a:rPr lang="de-DE" dirty="0"/>
              <a:t> a </a:t>
            </a:r>
            <a:r>
              <a:rPr lang="de-DE" dirty="0" err="1"/>
              <a:t>node</a:t>
            </a:r>
            <a:r>
              <a:rPr lang="de-DE" dirty="0"/>
              <a:t> in a </a:t>
            </a:r>
            <a:r>
              <a:rPr lang="de-DE" dirty="0" err="1"/>
              <a:t>graph</a:t>
            </a:r>
            <a:endParaRPr lang="de-DE" dirty="0"/>
          </a:p>
          <a:p>
            <a:r>
              <a:rPr lang="de-DE" dirty="0" err="1"/>
              <a:t>Define</a:t>
            </a:r>
            <a:r>
              <a:rPr lang="de-DE" dirty="0"/>
              <a:t> </a:t>
            </a:r>
            <a:r>
              <a:rPr lang="de-DE" dirty="0" err="1"/>
              <a:t>the</a:t>
            </a:r>
            <a:r>
              <a:rPr lang="de-DE" dirty="0"/>
              <a:t> </a:t>
            </a:r>
            <a:r>
              <a:rPr lang="de-DE" dirty="0" err="1"/>
              <a:t>transitions</a:t>
            </a:r>
            <a:r>
              <a:rPr lang="de-DE" dirty="0"/>
              <a:t> </a:t>
            </a:r>
            <a:r>
              <a:rPr lang="de-DE" dirty="0" err="1"/>
              <a:t>between</a:t>
            </a:r>
            <a:r>
              <a:rPr lang="de-DE" dirty="0"/>
              <a:t> </a:t>
            </a:r>
            <a:r>
              <a:rPr lang="de-DE" dirty="0" err="1"/>
              <a:t>states</a:t>
            </a:r>
            <a:r>
              <a:rPr lang="de-DE" dirty="0"/>
              <a:t> </a:t>
            </a:r>
            <a:r>
              <a:rPr lang="de-DE" dirty="0" err="1"/>
              <a:t>as</a:t>
            </a:r>
            <a:r>
              <a:rPr lang="de-DE" dirty="0"/>
              <a:t> </a:t>
            </a:r>
            <a:r>
              <a:rPr lang="de-DE" dirty="0" err="1"/>
              <a:t>edges</a:t>
            </a:r>
            <a:r>
              <a:rPr lang="de-DE" dirty="0"/>
              <a:t> in </a:t>
            </a:r>
            <a:r>
              <a:rPr lang="de-DE" dirty="0" err="1"/>
              <a:t>the</a:t>
            </a:r>
            <a:r>
              <a:rPr lang="de-DE" dirty="0"/>
              <a:t> </a:t>
            </a:r>
            <a:r>
              <a:rPr lang="de-DE" dirty="0" err="1"/>
              <a:t>graph</a:t>
            </a:r>
            <a:endParaRPr lang="de-DE" dirty="0"/>
          </a:p>
          <a:p>
            <a:r>
              <a:rPr lang="de-DE" dirty="0" err="1"/>
              <a:t>Apply</a:t>
            </a:r>
            <a:r>
              <a:rPr lang="de-DE" dirty="0"/>
              <a:t> 2-dimensional </a:t>
            </a:r>
            <a:r>
              <a:rPr lang="de-DE" dirty="0" err="1"/>
              <a:t>algorithm</a:t>
            </a:r>
            <a:r>
              <a:rPr lang="de-DE" dirty="0"/>
              <a:t> </a:t>
            </a:r>
            <a:r>
              <a:rPr lang="de-DE" dirty="0" err="1"/>
              <a:t>onto</a:t>
            </a:r>
            <a:r>
              <a:rPr lang="de-DE" dirty="0"/>
              <a:t> </a:t>
            </a:r>
            <a:r>
              <a:rPr lang="de-DE" dirty="0" err="1"/>
              <a:t>graph</a:t>
            </a:r>
            <a:r>
              <a:rPr lang="de-DE" dirty="0"/>
              <a:t> to </a:t>
            </a:r>
            <a:r>
              <a:rPr lang="de-DE" dirty="0" err="1"/>
              <a:t>solve</a:t>
            </a:r>
            <a:r>
              <a:rPr lang="de-DE" dirty="0"/>
              <a:t> N-dimensional </a:t>
            </a:r>
            <a:r>
              <a:rPr lang="de-DE" dirty="0" err="1"/>
              <a:t>problem</a:t>
            </a:r>
            <a:endParaRPr lang="de-DE" dirty="0"/>
          </a:p>
          <a:p>
            <a:r>
              <a:rPr lang="de-DE" dirty="0"/>
              <a:t>But </a:t>
            </a:r>
            <a:r>
              <a:rPr lang="de-DE" dirty="0" err="1"/>
              <a:t>curse</a:t>
            </a:r>
            <a:r>
              <a:rPr lang="de-DE" dirty="0"/>
              <a:t> </a:t>
            </a:r>
            <a:r>
              <a:rPr lang="de-DE" dirty="0" err="1"/>
              <a:t>of</a:t>
            </a:r>
            <a:r>
              <a:rPr lang="de-DE" dirty="0"/>
              <a:t> </a:t>
            </a:r>
            <a:r>
              <a:rPr lang="de-DE" dirty="0" err="1"/>
              <a:t>dimensions</a:t>
            </a:r>
            <a:endParaRPr lang="de-DE"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2"/>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Approaches</a:t>
            </a:r>
            <a:r>
              <a:rPr lang="de-DE" dirty="0"/>
              <a:t> </a:t>
            </a:r>
            <a:r>
              <a:rPr lang="de-DE" dirty="0" err="1"/>
              <a:t>are</a:t>
            </a:r>
            <a:r>
              <a:rPr lang="de-DE" dirty="0"/>
              <a:t> </a:t>
            </a:r>
            <a:r>
              <a:rPr lang="de-DE" dirty="0" err="1"/>
              <a:t>made</a:t>
            </a:r>
            <a:r>
              <a:rPr lang="de-DE" dirty="0"/>
              <a:t> on </a:t>
            </a:r>
            <a:r>
              <a:rPr lang="de-DE" dirty="0" err="1"/>
              <a:t>spacecrafts</a:t>
            </a:r>
            <a:endParaRPr lang="de-DE" dirty="0"/>
          </a:p>
          <a:p>
            <a:r>
              <a:rPr lang="de-DE" dirty="0" err="1"/>
              <a:t>One</a:t>
            </a:r>
            <a:r>
              <a:rPr lang="de-DE" dirty="0"/>
              <a:t> </a:t>
            </a:r>
            <a:r>
              <a:rPr lang="de-DE" dirty="0" err="1"/>
              <a:t>example</a:t>
            </a:r>
            <a:r>
              <a:rPr lang="de-DE" dirty="0"/>
              <a:t> </a:t>
            </a:r>
            <a:r>
              <a:rPr lang="de-DE" dirty="0" err="1"/>
              <a:t>by</a:t>
            </a:r>
            <a:r>
              <a:rPr lang="de-DE" dirty="0"/>
              <a:t> </a:t>
            </a:r>
            <a:r>
              <a:rPr lang="de-DE" dirty="0" err="1"/>
              <a:t>LaValle</a:t>
            </a:r>
            <a:r>
              <a:rPr lang="de-DE" dirty="0"/>
              <a:t> </a:t>
            </a:r>
            <a:r>
              <a:rPr lang="de-DE" dirty="0" err="1"/>
              <a:t>is</a:t>
            </a:r>
            <a:r>
              <a:rPr lang="de-DE" dirty="0"/>
              <a:t> </a:t>
            </a:r>
            <a:r>
              <a:rPr lang="de-DE" dirty="0" err="1"/>
              <a:t>one</a:t>
            </a:r>
            <a:r>
              <a:rPr lang="de-DE" dirty="0"/>
              <a:t> </a:t>
            </a:r>
            <a:r>
              <a:rPr lang="de-DE" dirty="0" err="1"/>
              <a:t>having</a:t>
            </a:r>
            <a:r>
              <a:rPr lang="de-DE" dirty="0"/>
              <a:t> 3 </a:t>
            </a:r>
            <a:r>
              <a:rPr lang="de-DE" dirty="0" err="1"/>
              <a:t>thrusters</a:t>
            </a:r>
            <a:endParaRPr lang="de-DE" dirty="0"/>
          </a:p>
          <a:p>
            <a:r>
              <a:rPr lang="de-DE" dirty="0" err="1"/>
              <a:t>Underactuated</a:t>
            </a:r>
            <a:r>
              <a:rPr lang="de-DE" dirty="0"/>
              <a:t> </a:t>
            </a:r>
            <a:r>
              <a:rPr lang="de-DE" dirty="0" err="1"/>
              <a:t>system</a:t>
            </a:r>
            <a:r>
              <a:rPr lang="de-DE" dirty="0"/>
              <a:t> </a:t>
            </a:r>
            <a:r>
              <a:rPr lang="de-DE" dirty="0" err="1"/>
              <a:t>solved</a:t>
            </a:r>
            <a:r>
              <a:rPr lang="de-DE" dirty="0"/>
              <a:t> </a:t>
            </a:r>
            <a:r>
              <a:rPr lang="de-DE" dirty="0" err="1"/>
              <a:t>by</a:t>
            </a:r>
            <a:r>
              <a:rPr lang="de-DE" dirty="0"/>
              <a:t> Dynamic </a:t>
            </a:r>
            <a:r>
              <a:rPr lang="de-DE" dirty="0" err="1"/>
              <a:t>Programming</a:t>
            </a:r>
            <a:endParaRPr lang="de-DE"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2"/>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3"/>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4"/>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5"/>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6"/>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7"/>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2"/>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3"/>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4"/>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5"/>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6"/>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7"/>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4"/>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800" dirty="0"/>
                  <a:t>The game </a:t>
                </a:r>
                <a:r>
                  <a:rPr lang="de-DE" sz="2800" dirty="0" err="1"/>
                  <a:t>labyrinth</a:t>
                </a:r>
                <a:endParaRPr lang="de-DE" sz="2800" dirty="0"/>
              </a:p>
              <a:p>
                <a:r>
                  <a:rPr lang="de-DE" sz="2800" dirty="0" err="1"/>
                  <a:t>Gridmap</a:t>
                </a:r>
                <a:r>
                  <a:rPr lang="de-DE" sz="2800" dirty="0"/>
                  <a:t> </a:t>
                </a:r>
                <a14:m>
                  <m:oMath xmlns:m="http://schemas.openxmlformats.org/officeDocument/2006/math">
                    <m:r>
                      <a:rPr lang="de-DE" sz="2800" b="0" i="1" smtClean="0">
                        <a:latin typeface="Cambria Math" panose="02040503050406030204" pitchFamily="18" charset="0"/>
                      </a:rPr>
                      <m:t>𝑀</m:t>
                    </m:r>
                    <m:r>
                      <a:rPr lang="de-DE" sz="2800" b="0" i="1" smtClean="0">
                        <a:latin typeface="Cambria Math" panose="02040503050406030204" pitchFamily="18" charset="0"/>
                      </a:rPr>
                      <m:t>=</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ℕ</m:t>
                        </m:r>
                      </m:e>
                      <m:sup>
                        <m:r>
                          <a:rPr lang="de-DE" sz="2800" b="0" i="1" smtClean="0">
                            <a:latin typeface="Cambria Math" panose="02040503050406030204" pitchFamily="18" charset="0"/>
                          </a:rPr>
                          <m:t>𝑛</m:t>
                        </m:r>
                        <m:r>
                          <a:rPr lang="de-DE" sz="2800" b="0" i="1" smtClean="0">
                            <a:latin typeface="Cambria Math" panose="02040503050406030204" pitchFamily="18" charset="0"/>
                          </a:rPr>
                          <m:t> × </m:t>
                        </m:r>
                        <m:r>
                          <a:rPr lang="de-DE" sz="2800" b="0" i="1" smtClean="0">
                            <a:latin typeface="Cambria Math" panose="02040503050406030204" pitchFamily="18" charset="0"/>
                          </a:rPr>
                          <m:t>𝑚</m:t>
                        </m:r>
                        <m:r>
                          <a:rPr lang="de-DE" sz="2800" b="0" i="1" smtClean="0">
                            <a:latin typeface="Cambria Math" panose="02040503050406030204" pitchFamily="18" charset="0"/>
                          </a:rPr>
                          <m:t> </m:t>
                        </m:r>
                      </m:sup>
                    </m:sSup>
                  </m:oMath>
                </a14:m>
                <a:endParaRPr lang="de-DE" sz="2800" dirty="0"/>
              </a:p>
              <a:p>
                <a:r>
                  <a:rPr lang="de-DE" sz="2800" dirty="0"/>
                  <a:t>Walls </a:t>
                </a:r>
                <a14:m>
                  <m:oMath xmlns:m="http://schemas.openxmlformats.org/officeDocument/2006/math">
                    <m:r>
                      <a:rPr lang="de-DE" sz="2800" b="0" i="1" smtClean="0">
                        <a:latin typeface="Cambria Math" panose="02040503050406030204" pitchFamily="18" charset="0"/>
                      </a:rPr>
                      <m:t>𝑀</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oMath>
                </a14:m>
                <a:endParaRPr lang="de-DE" sz="2800" dirty="0"/>
              </a:p>
              <a:p>
                <a:r>
                  <a:rPr lang="de-DE" sz="2800" dirty="0"/>
                  <a:t>Set </a:t>
                </a:r>
                <a:r>
                  <a:rPr lang="de-DE" sz="2800" dirty="0" err="1"/>
                  <a:t>of</a:t>
                </a:r>
                <a:r>
                  <a:rPr lang="de-DE" sz="2800" dirty="0"/>
                  <a:t> </a:t>
                </a:r>
                <a:r>
                  <a:rPr lang="de-DE" sz="2800" dirty="0" err="1"/>
                  <a:t>exits</a:t>
                </a:r>
                <a:r>
                  <a:rPr lang="de-DE" sz="2800" dirty="0"/>
                  <a:t> </a:t>
                </a:r>
                <a14:m>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𝑔𝑜𝑎𝑙𝑠</m:t>
                        </m:r>
                      </m:sub>
                    </m:sSub>
                  </m:oMath>
                </a14:m>
                <a:endParaRPr lang="de-DE" sz="2800" dirty="0"/>
              </a:p>
              <a:p>
                <a:endParaRPr lang="de-DE" sz="2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5"/>
                <a:stretch>
                  <a:fillRect l="-1826" t="-1599"/>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lstStyle/>
              <a:p>
                <a:r>
                  <a:rPr lang="de-DE" dirty="0"/>
                  <a:t>Determine optimal </a:t>
                </a:r>
                <a:r>
                  <a:rPr lang="de-DE" dirty="0" err="1"/>
                  <a:t>policies</a:t>
                </a:r>
                <a:endParaRPr lang="de-DE" dirty="0"/>
              </a:p>
              <a:p>
                <a:r>
                  <a:rPr lang="de-DE" dirty="0" err="1"/>
                  <a:t>Function</a:t>
                </a:r>
                <a:r>
                  <a:rPr lang="de-DE" dirty="0"/>
                  <a:t> </a:t>
                </a:r>
                <a:r>
                  <a:rPr lang="de-DE" dirty="0" err="1"/>
                  <a:t>assigning</a:t>
                </a:r>
                <a:r>
                  <a:rPr lang="de-DE" dirty="0"/>
                  <a:t> </a:t>
                </a:r>
                <a:r>
                  <a:rPr lang="de-DE" dirty="0" err="1"/>
                  <a:t>the</a:t>
                </a:r>
                <a:r>
                  <a:rPr lang="de-DE" dirty="0"/>
                  <a:t> </a:t>
                </a:r>
                <a:r>
                  <a:rPr lang="de-DE" dirty="0" err="1"/>
                  <a:t>best</a:t>
                </a:r>
                <a:r>
                  <a:rPr lang="de-DE" dirty="0"/>
                  <a:t> possible </a:t>
                </a:r>
                <a:r>
                  <a:rPr lang="de-DE" dirty="0" err="1"/>
                  <a:t>action</a:t>
                </a:r>
                <a:r>
                  <a:rPr lang="de-DE" dirty="0"/>
                  <a:t> </a:t>
                </a:r>
                <a:r>
                  <a:rPr lang="de-DE" dirty="0" err="1"/>
                  <a:t>to</a:t>
                </a:r>
                <a:r>
                  <a:rPr lang="de-DE" dirty="0"/>
                  <a:t> </a:t>
                </a:r>
                <a:r>
                  <a:rPr lang="de-DE" dirty="0" err="1"/>
                  <a:t>every</a:t>
                </a:r>
                <a:r>
                  <a:rPr lang="de-DE" dirty="0"/>
                  <a:t> </a:t>
                </a:r>
                <a:r>
                  <a:rPr lang="de-DE" dirty="0" err="1"/>
                  <a:t>position</a:t>
                </a:r>
                <a:r>
                  <a:rPr lang="de-DE" dirty="0"/>
                  <a:t> in </a:t>
                </a:r>
                <a:r>
                  <a:rPr lang="de-DE" dirty="0" err="1"/>
                  <a:t>the</a:t>
                </a:r>
                <a:r>
                  <a:rPr lang="de-DE" dirty="0"/>
                  <a:t> </a:t>
                </a:r>
                <a:r>
                  <a:rPr lang="de-DE" dirty="0" err="1"/>
                  <a:t>maze</a:t>
                </a:r>
                <a:endParaRPr lang="de-DE" dirty="0"/>
              </a:p>
              <a:p>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3"/>
                <a:stretch>
                  <a:fillRect l="-341" t="-872"/>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4"/>
          <a:stretch>
            <a:fillRect/>
          </a:stretch>
        </p:blipFill>
        <p:spPr>
          <a:xfrm>
            <a:off x="2535577" y="3733798"/>
            <a:ext cx="2488851" cy="2488851"/>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5"/>
          <a:stretch>
            <a:fillRect/>
          </a:stretch>
        </p:blipFill>
        <p:spPr>
          <a:xfrm>
            <a:off x="6645378" y="3733798"/>
            <a:ext cx="2488851" cy="2488851"/>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470401"/>
                <a:ext cx="100657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470401"/>
                <a:ext cx="1006578" cy="738664"/>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1800" dirty="0"/>
                  <a:t>Method </a:t>
                </a:r>
                <a:r>
                  <a:rPr lang="en-US" sz="1800" dirty="0"/>
                  <a:t>used</a:t>
                </a:r>
                <a:r>
                  <a:rPr lang="de-DE" sz="1800" dirty="0"/>
                  <a:t> in </a:t>
                </a:r>
                <a:r>
                  <a:rPr lang="de-DE" sz="1800" dirty="0" err="1"/>
                  <a:t>mathematical</a:t>
                </a:r>
                <a:r>
                  <a:rPr lang="de-DE" sz="1800" dirty="0"/>
                  <a:t> </a:t>
                </a:r>
                <a:r>
                  <a:rPr lang="de-DE" sz="1800" dirty="0" err="1"/>
                  <a:t>optimization</a:t>
                </a:r>
                <a:endParaRPr lang="de-DE" sz="1800" dirty="0"/>
              </a:p>
              <a:p>
                <a:r>
                  <a:rPr lang="de-DE" sz="1800" dirty="0"/>
                  <a:t>Transforms </a:t>
                </a:r>
                <a:r>
                  <a:rPr lang="de-DE" sz="1800" dirty="0" err="1"/>
                  <a:t>complex</a:t>
                </a:r>
                <a:r>
                  <a:rPr lang="de-DE" sz="1800" dirty="0"/>
                  <a:t> </a:t>
                </a:r>
                <a:r>
                  <a:rPr lang="de-DE" sz="1800" dirty="0" err="1"/>
                  <a:t>problems</a:t>
                </a:r>
                <a:r>
                  <a:rPr lang="de-DE" sz="1800" dirty="0"/>
                  <a:t> </a:t>
                </a:r>
                <a:r>
                  <a:rPr lang="de-DE" sz="1800" dirty="0" err="1"/>
                  <a:t>into</a:t>
                </a:r>
                <a:r>
                  <a:rPr lang="de-DE" sz="1800" dirty="0"/>
                  <a:t> </a:t>
                </a:r>
                <a:r>
                  <a:rPr lang="de-DE" sz="1800" dirty="0" err="1"/>
                  <a:t>sequences</a:t>
                </a:r>
                <a:r>
                  <a:rPr lang="de-DE" sz="1800" dirty="0"/>
                  <a:t> </a:t>
                </a:r>
                <a:r>
                  <a:rPr lang="de-DE" sz="1800" dirty="0" err="1"/>
                  <a:t>of</a:t>
                </a:r>
                <a:r>
                  <a:rPr lang="de-DE" sz="1800" dirty="0"/>
                  <a:t> simpler </a:t>
                </a:r>
                <a:r>
                  <a:rPr lang="de-DE" sz="1800" dirty="0" err="1"/>
                  <a:t>subproblems</a:t>
                </a:r>
                <a:endParaRPr lang="de-DE" sz="1800" dirty="0"/>
              </a:p>
              <a:p>
                <a:r>
                  <a:rPr lang="de-DE" sz="1800" dirty="0"/>
                  <a:t>General </a:t>
                </a:r>
                <a:r>
                  <a:rPr lang="de-DE" sz="1800" dirty="0" err="1"/>
                  <a:t>framework</a:t>
                </a:r>
                <a:r>
                  <a:rPr lang="de-DE" sz="1800" dirty="0"/>
                  <a:t> </a:t>
                </a:r>
                <a:r>
                  <a:rPr lang="de-DE" sz="1800" dirty="0" err="1"/>
                  <a:t>for</a:t>
                </a:r>
                <a:r>
                  <a:rPr lang="de-DE" sz="1800" dirty="0"/>
                  <a:t> a </a:t>
                </a:r>
                <a:r>
                  <a:rPr lang="de-DE" sz="1800" dirty="0" err="1"/>
                  <a:t>broad</a:t>
                </a:r>
                <a:r>
                  <a:rPr lang="de-DE" sz="1800" dirty="0"/>
                  <a:t> </a:t>
                </a:r>
                <a:r>
                  <a:rPr lang="de-DE" sz="1800" dirty="0" err="1"/>
                  <a:t>variety</a:t>
                </a:r>
                <a:r>
                  <a:rPr lang="de-DE" sz="1800" dirty="0"/>
                  <a:t> </a:t>
                </a:r>
                <a:r>
                  <a:rPr lang="de-DE" sz="1800" dirty="0" err="1"/>
                  <a:t>of</a:t>
                </a:r>
                <a:r>
                  <a:rPr lang="de-DE" sz="1800" dirty="0"/>
                  <a:t> </a:t>
                </a:r>
                <a:r>
                  <a:rPr lang="de-DE" sz="1800" dirty="0" err="1"/>
                  <a:t>problems</a:t>
                </a:r>
                <a:endParaRPr lang="de-DE" sz="1800" dirty="0"/>
              </a:p>
              <a:p>
                <a:r>
                  <a:rPr lang="de-DE" sz="1800" dirty="0"/>
                  <a:t>Base </a:t>
                </a:r>
                <a:r>
                  <a:rPr lang="de-DE" sz="1800" dirty="0" err="1"/>
                  <a:t>concept</a:t>
                </a:r>
                <a:r>
                  <a:rPr lang="de-DE" sz="1800" dirty="0"/>
                  <a:t>: </a:t>
                </a:r>
                <a:r>
                  <a:rPr lang="de-DE" sz="1800" dirty="0" err="1"/>
                  <a:t>Sequential</a:t>
                </a:r>
                <a:r>
                  <a:rPr lang="de-DE" sz="1800" dirty="0"/>
                  <a:t> </a:t>
                </a:r>
                <a:r>
                  <a:rPr lang="de-DE" sz="1800" dirty="0" err="1"/>
                  <a:t>decision</a:t>
                </a:r>
                <a:r>
                  <a:rPr lang="de-DE" sz="1800" dirty="0"/>
                  <a:t> </a:t>
                </a:r>
                <a:r>
                  <a:rPr lang="de-DE" sz="1800" dirty="0" err="1"/>
                  <a:t>making</a:t>
                </a:r>
                <a:r>
                  <a:rPr lang="de-DE" sz="1800" dirty="0"/>
                  <a:t> </a:t>
                </a:r>
                <a:r>
                  <a:rPr lang="de-DE" sz="1800" dirty="0" err="1"/>
                  <a:t>problem</a:t>
                </a:r>
                <a:endParaRPr lang="de-DE" sz="1800" dirty="0"/>
              </a:p>
              <a:p>
                <a:r>
                  <a:rPr lang="de-DE" sz="1800" dirty="0"/>
                  <a:t>Tupel </a:t>
                </a:r>
                <a14:m>
                  <m:oMath xmlns:m="http://schemas.openxmlformats.org/officeDocument/2006/math">
                    <m:d>
                      <m:dPr>
                        <m:begChr m:val="⟨"/>
                        <m:endChr m:val="⟩"/>
                        <m:ctrlPr>
                          <a:rPr lang="de-DE" sz="1800" b="0" i="1" smtClean="0">
                            <a:latin typeface="Cambria Math" panose="02040503050406030204" pitchFamily="18" charset="0"/>
                          </a:rPr>
                        </m:ctrlPr>
                      </m:dPr>
                      <m:e>
                        <m:r>
                          <a:rPr lang="de-DE" sz="1800" i="1">
                            <a:latin typeface="Cambria Math" panose="02040503050406030204" pitchFamily="18" charset="0"/>
                          </a:rPr>
                          <m:t>𝑋</m:t>
                        </m:r>
                        <m:r>
                          <a:rPr lang="de-DE" sz="1800" i="1">
                            <a:latin typeface="Cambria Math" panose="02040503050406030204" pitchFamily="18" charset="0"/>
                          </a:rPr>
                          <m:t>,</m:t>
                        </m:r>
                        <m:r>
                          <a:rPr lang="de-DE" sz="1800" i="1">
                            <a:latin typeface="Cambria Math" panose="02040503050406030204" pitchFamily="18" charset="0"/>
                          </a:rPr>
                          <m:t>𝑈</m:t>
                        </m:r>
                        <m:r>
                          <a:rPr lang="de-DE" sz="1800" i="1">
                            <a:latin typeface="Cambria Math" panose="02040503050406030204" pitchFamily="18" charset="0"/>
                          </a:rPr>
                          <m:t>,</m:t>
                        </m:r>
                        <m:r>
                          <a:rPr lang="de-DE" sz="1800" i="1">
                            <a:latin typeface="Cambria Math" panose="02040503050406030204" pitchFamily="18" charset="0"/>
                          </a:rPr>
                          <m:t>𝑓</m:t>
                        </m:r>
                        <m:r>
                          <a:rPr lang="de-DE" sz="1800" i="1">
                            <a:latin typeface="Cambria Math" panose="02040503050406030204" pitchFamily="18" charset="0"/>
                          </a:rPr>
                          <m:t>,</m:t>
                        </m:r>
                        <m:r>
                          <a:rPr lang="de-DE" sz="1800" i="1">
                            <a:latin typeface="Cambria Math" panose="02040503050406030204" pitchFamily="18" charset="0"/>
                          </a:rPr>
                          <m:t>𝑐</m:t>
                        </m:r>
                        <m:r>
                          <a:rPr lang="de-DE" sz="1800" i="1">
                            <a:latin typeface="Cambria Math" panose="02040503050406030204" pitchFamily="18" charset="0"/>
                          </a:rPr>
                          <m:t>,</m:t>
                        </m:r>
                        <m:r>
                          <a:rPr lang="de-DE" sz="1800" i="1">
                            <a:latin typeface="Cambria Math" panose="02040503050406030204" pitchFamily="18" charset="0"/>
                          </a:rPr>
                          <m:t>𝑣</m:t>
                        </m:r>
                        <m:r>
                          <a:rPr lang="de-DE" sz="1800" i="1">
                            <a:latin typeface="Cambria Math" panose="02040503050406030204" pitchFamily="18" charset="0"/>
                          </a:rPr>
                          <m:t>,</m:t>
                        </m:r>
                        <m:sSub>
                          <m:sSubPr>
                            <m:ctrlPr>
                              <a:rPr lang="de-DE" sz="1800" i="1">
                                <a:latin typeface="Cambria Math" panose="02040503050406030204" pitchFamily="18" charset="0"/>
                              </a:rPr>
                            </m:ctrlPr>
                          </m:sSubPr>
                          <m:e>
                            <m:r>
                              <a:rPr lang="de-DE" sz="1800" i="1">
                                <a:latin typeface="Cambria Math" panose="02040503050406030204" pitchFamily="18" charset="0"/>
                              </a:rPr>
                              <m:t>𝑥</m:t>
                            </m:r>
                          </m:e>
                          <m:sub>
                            <m:r>
                              <a:rPr lang="de-DE" sz="1800" i="1">
                                <a:latin typeface="Cambria Math" panose="02040503050406030204" pitchFamily="18" charset="0"/>
                              </a:rPr>
                              <m:t>𝑖𝑛𝑖𝑡</m:t>
                            </m:r>
                          </m:sub>
                        </m:sSub>
                      </m:e>
                    </m:d>
                  </m:oMath>
                </a14:m>
                <a:endParaRPr lang="de-DE" sz="1800" dirty="0"/>
              </a:p>
              <a:p>
                <a:endParaRPr lang="de-DE" sz="18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204" t="-872"/>
                </a:stretch>
              </a:blipFill>
            </p:spPr>
            <p:txBody>
              <a:bodyPr/>
              <a:lstStyle/>
              <a:p>
                <a:r>
                  <a:rPr lang="de-DE">
                    <a:noFill/>
                  </a:rPr>
                  <a:t> </a:t>
                </a:r>
              </a:p>
            </p:txBody>
          </p:sp>
        </mc:Fallback>
      </mc:AlternateContent>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A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endParaRPr lang="de-DE" dirty="0"/>
          </a:p>
          <a:p>
            <a:r>
              <a:rPr lang="de-DE" dirty="0"/>
              <a:t>An </a:t>
            </a:r>
            <a:r>
              <a:rPr lang="de-DE" b="1" dirty="0"/>
              <a:t>optimal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r>
              <a:rPr lang="de-DE" dirty="0"/>
              <a:t> </a:t>
            </a:r>
            <a:r>
              <a:rPr lang="de-DE" dirty="0" err="1"/>
              <a:t>that</a:t>
            </a:r>
            <a:r>
              <a:rPr lang="de-DE" dirty="0"/>
              <a:t> </a:t>
            </a:r>
            <a:r>
              <a:rPr lang="de-DE" dirty="0" err="1"/>
              <a:t>has</a:t>
            </a:r>
            <a:r>
              <a:rPr lang="de-DE" dirty="0"/>
              <a:t> </a:t>
            </a:r>
            <a:r>
              <a:rPr lang="de-DE" dirty="0" err="1"/>
              <a:t>the</a:t>
            </a:r>
            <a:r>
              <a:rPr lang="de-DE" dirty="0"/>
              <a:t> </a:t>
            </a:r>
            <a:r>
              <a:rPr lang="de-DE" dirty="0" err="1"/>
              <a:t>best</a:t>
            </a:r>
            <a:r>
              <a:rPr lang="de-DE" dirty="0"/>
              <a:t> </a:t>
            </a:r>
            <a:r>
              <a:rPr lang="de-DE" dirty="0" err="1"/>
              <a:t>outcome</a:t>
            </a:r>
            <a:r>
              <a:rPr lang="de-DE" dirty="0"/>
              <a:t> w.r.t. a </a:t>
            </a:r>
            <a:r>
              <a:rPr lang="de-DE" dirty="0" err="1"/>
              <a:t>predefined</a:t>
            </a:r>
            <a:r>
              <a:rPr lang="de-DE" dirty="0"/>
              <a:t> </a:t>
            </a:r>
            <a:r>
              <a:rPr lang="de-DE" dirty="0" err="1"/>
              <a:t>criterion</a:t>
            </a:r>
            <a:endParaRPr lang="de-DE" dirty="0"/>
          </a:p>
          <a:p>
            <a:pPr marL="0" indent="0">
              <a:buNone/>
            </a:pPr>
            <a:endParaRPr lang="de-DE" dirty="0"/>
          </a:p>
          <a:p>
            <a:pPr marL="0" indent="0" algn="ctr">
              <a:buNone/>
            </a:pPr>
            <a:r>
              <a:rPr lang="de-DE" b="1" dirty="0" err="1"/>
              <a:t>Principle</a:t>
            </a:r>
            <a:r>
              <a:rPr lang="de-DE" b="1" dirty="0"/>
              <a:t> </a:t>
            </a:r>
            <a:r>
              <a:rPr lang="de-DE" b="1" dirty="0" err="1"/>
              <a:t>of</a:t>
            </a:r>
            <a:r>
              <a:rPr lang="de-DE" b="1" dirty="0"/>
              <a:t> </a:t>
            </a:r>
            <a:r>
              <a:rPr lang="de-DE" b="1" dirty="0" err="1"/>
              <a:t>Optimality</a:t>
            </a:r>
            <a:endParaRPr lang="de-DE" b="1" dirty="0"/>
          </a:p>
          <a:p>
            <a:pPr marL="0" indent="0" algn="ctr">
              <a:buNone/>
            </a:pPr>
            <a:r>
              <a:rPr lang="en-US" dirty="0"/>
              <a:t>An optimal policy has the property, that whatever the initial state and initial decisions are, the remaining decisions must constitute an optimal policy with regard to the state resulting from the first decisions.</a:t>
            </a:r>
            <a:endParaRPr lang="de-DE"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fontScale="92500"/>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1</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𝑝</m:t>
                        </m:r>
                      </m:e>
                    </m:d>
                  </m:oMath>
                </a14:m>
                <a:endParaRPr lang="de-DE" sz="2000" b="0" dirty="0"/>
              </a:p>
              <a:p>
                <a:pPr lvl="1"/>
                <a14:m>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2</m:t>
                        </m:r>
                      </m:sub>
                    </m:sSub>
                    <m:r>
                      <a:rPr lang="de-DE" sz="2000" i="1">
                        <a:latin typeface="Cambria Math" panose="02040503050406030204" pitchFamily="18" charset="0"/>
                      </a:rPr>
                      <m:t>=</m:t>
                    </m:r>
                    <m:sSub>
                      <m:sSubPr>
                        <m:ctrlPr>
                          <a:rPr lang="de-DE" sz="2000" i="1">
                            <a:latin typeface="Cambria Math" panose="02040503050406030204" pitchFamily="18" charset="0"/>
                          </a:rPr>
                        </m:ctrlPr>
                      </m:sSubPr>
                      <m:e>
                        <m:r>
                          <a:rPr lang="de-DE" sz="2000" i="1">
                            <a:latin typeface="Cambria Math" panose="02040503050406030204" pitchFamily="18" charset="0"/>
                          </a:rPr>
                          <m:t>𝑇</m:t>
                        </m:r>
                      </m:e>
                      <m:sub>
                        <m:r>
                          <a:rPr lang="de-DE" sz="2000" b="0" i="1" smtClean="0">
                            <a:latin typeface="Cambria Math" panose="02040503050406030204" pitchFamily="18" charset="0"/>
                          </a:rPr>
                          <m:t>2</m:t>
                        </m:r>
                      </m:sub>
                    </m:sSub>
                    <m:d>
                      <m:dPr>
                        <m:ctrlPr>
                          <a:rPr lang="de-DE" sz="2000" i="1">
                            <a:latin typeface="Cambria Math" panose="02040503050406030204" pitchFamily="18" charset="0"/>
                          </a:rPr>
                        </m:ctrlPr>
                      </m:dPr>
                      <m:e>
                        <m:sSub>
                          <m:sSubPr>
                            <m:ctrlPr>
                              <a:rPr lang="de-DE" sz="2000" b="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1</m:t>
                            </m:r>
                          </m:sub>
                        </m:sSub>
                      </m:e>
                    </m:d>
                  </m:oMath>
                </a14:m>
                <a:endParaRPr lang="de-DE" sz="2000" dirty="0"/>
              </a:p>
              <a:p>
                <a:pPr lvl="1"/>
                <a14:m>
                  <m:oMath xmlns:m="http://schemas.openxmlformats.org/officeDocument/2006/math">
                    <m:r>
                      <a:rPr lang="de-DE" sz="2000" b="0" i="1" smtClean="0">
                        <a:latin typeface="Cambria Math" panose="02040503050406030204" pitchFamily="18" charset="0"/>
                      </a:rPr>
                      <m:t>⋮</m:t>
                    </m:r>
                  </m:oMath>
                </a14:m>
                <a:endParaRPr lang="de-DE" sz="2000" b="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r>
                          <a:rPr lang="de-DE" sz="2000" b="0" i="1" smtClean="0">
                            <a:latin typeface="Cambria Math" panose="02040503050406030204" pitchFamily="18" charset="0"/>
                          </a:rPr>
                          <m:t>−1</m:t>
                        </m:r>
                      </m:sub>
                    </m:sSub>
                    <m:r>
                      <a:rPr lang="de-DE" sz="2000" b="0" i="1" smtClean="0">
                        <a:latin typeface="Cambria Math" panose="02040503050406030204" pitchFamily="18" charset="0"/>
                      </a:rPr>
                      <m:t>)</m:t>
                    </m:r>
                  </m:oMath>
                </a14:m>
                <a:endParaRPr lang="de-DE" sz="20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477" b="-436"/>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1414</Words>
  <Application>Microsoft Office PowerPoint</Application>
  <PresentationFormat>Breitbild</PresentationFormat>
  <Paragraphs>212</Paragraphs>
  <Slides>29</Slides>
  <Notes>10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29</vt:i4>
      </vt:variant>
    </vt:vector>
  </HeadingPairs>
  <TitlesOfParts>
    <vt:vector size="36" baseType="lpstr">
      <vt:lpstr>Arial</vt:lpstr>
      <vt:lpstr>Calibri</vt:lpstr>
      <vt:lpstr>Cambria Math</vt:lpstr>
      <vt:lpstr>Century Gothic</vt:lpstr>
      <vt:lpstr>Wingdings</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36</cp:revision>
  <dcterms:created xsi:type="dcterms:W3CDTF">2018-01-11T19:00:54Z</dcterms:created>
  <dcterms:modified xsi:type="dcterms:W3CDTF">2018-01-16T21:33:49Z</dcterms:modified>
</cp:coreProperties>
</file>